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8.jpeg" ContentType="image/jpeg"/>
  <Override PartName="/ppt/media/image57.wmf" ContentType="image/x-wmf"/>
  <Override PartName="/ppt/media/image14.jpeg" ContentType="image/jpeg"/>
  <Override PartName="/ppt/media/image56.jpeg" ContentType="image/jpeg"/>
  <Override PartName="/ppt/media/image51.wmf" ContentType="image/x-wmf"/>
  <Override PartName="/ppt/media/image49.wmf" ContentType="image/x-wmf"/>
  <Override PartName="/ppt/media/image48.jpeg" ContentType="image/jpeg"/>
  <Override PartName="/ppt/media/image47.wmf" ContentType="image/x-wmf"/>
  <Override PartName="/ppt/media/image109.jpeg" ContentType="image/jpeg"/>
  <Override PartName="/ppt/media/image46.jpeg" ContentType="image/jpeg"/>
  <Override PartName="/ppt/media/image3.wmf" ContentType="image/x-wmf"/>
  <Override PartName="/ppt/media/image15.wmf" ContentType="image/x-wmf"/>
  <Override PartName="/ppt/media/image45.wmf" ContentType="image/x-wmf"/>
  <Override PartName="/ppt/media/image44.jpeg" ContentType="image/jpeg"/>
  <Override PartName="/ppt/media/image53.jpeg" ContentType="image/jpeg"/>
  <Override PartName="/ppt/media/image43.wmf" ContentType="image/x-wmf"/>
  <Override PartName="/ppt/media/image86.png" ContentType="image/png"/>
  <Override PartName="/ppt/media/image42.jpeg" ContentType="image/jpeg"/>
  <Override PartName="/ppt/media/image40.jpeg" ContentType="image/jpeg"/>
  <Override PartName="/ppt/media/image13.wmf" ContentType="image/x-wmf"/>
  <Override PartName="/ppt/media/image1.wmf" ContentType="image/x-wmf"/>
  <Override PartName="/ppt/media/image37.jpeg" ContentType="image/jpeg"/>
  <Override PartName="/ppt/media/image88.wmf" ContentType="image/x-wmf"/>
  <Override PartName="/ppt/media/image117.png" ContentType="image/png"/>
  <Override PartName="/ppt/media/image35.jpeg" ContentType="image/jpeg"/>
  <Override PartName="/ppt/media/image34.wmf" ContentType="image/x-wmf"/>
  <Override PartName="/ppt/media/image33.jpeg" ContentType="image/jpeg"/>
  <Override PartName="/ppt/media/image32.wmf" ContentType="image/x-wmf"/>
  <Override PartName="/ppt/media/image22.jpeg" ContentType="image/jpeg"/>
  <Override PartName="/ppt/media/image81.jpeg" ContentType="image/jpeg"/>
  <Override PartName="/ppt/media/image101.jpeg" ContentType="image/jpeg"/>
  <Override PartName="/ppt/media/image118.jpeg" ContentType="image/jpeg"/>
  <Override PartName="/ppt/media/image50.jpeg" ContentType="image/jpeg"/>
  <Override PartName="/ppt/media/image112.wmf" ContentType="image/x-wmf"/>
  <Override PartName="/ppt/media/image10.jpeg" ContentType="image/jpeg"/>
  <Override PartName="/ppt/media/image5.wmf" ContentType="image/x-wmf"/>
  <Override PartName="/ppt/media/image17.wmf" ContentType="image/x-wmf"/>
  <Override PartName="/ppt/media/image41.wmf" ContentType="image/x-wmf"/>
  <Override PartName="/ppt/media/image62.jpeg" ContentType="image/jpeg"/>
  <Override PartName="/ppt/media/image8.jpeg" ContentType="image/jpeg"/>
  <Override PartName="/ppt/media/image26.png" ContentType="image/png"/>
  <Override PartName="/ppt/media/image11.wmf" ContentType="image/x-wmf"/>
  <Override PartName="/ppt/media/image54.png" ContentType="image/png"/>
  <Override PartName="/ppt/media/image76.jpeg" ContentType="image/jpeg"/>
  <Override PartName="/ppt/media/image39.wmf" ContentType="image/x-wmf"/>
  <Override PartName="/ppt/media/image9.wmf" ContentType="image/x-wmf"/>
  <Override PartName="/ppt/media/image115.png" ContentType="image/png"/>
  <Override PartName="/ppt/media/image30.jpeg" ContentType="image/jpeg"/>
  <Override PartName="/ppt/media/image7.wmf" ContentType="image/x-wmf"/>
  <Override PartName="/ppt/media/image19.wmf" ContentType="image/x-wmf"/>
  <Override PartName="/ppt/media/image59.wmf" ContentType="image/x-wmf"/>
  <Override PartName="/ppt/media/image110.wmf" ContentType="image/x-wmf"/>
  <Override PartName="/ppt/media/image20.jpeg" ContentType="image/jpeg"/>
  <Override PartName="/ppt/media/image116.jpeg" ContentType="image/jpeg"/>
  <Override PartName="/ppt/media/image12.jpeg" ContentType="image/jpeg"/>
  <Override PartName="/ppt/media/image4.jpeg" ContentType="image/jpeg"/>
  <Override PartName="/ppt/media/image25.jpeg" ContentType="image/jpeg"/>
  <Override PartName="/ppt/media/image84.jpeg" ContentType="image/jpeg"/>
  <Override PartName="/ppt/media/image52.jpeg" ContentType="image/jpeg"/>
  <Override PartName="/ppt/media/image36.jpeg" ContentType="image/jpeg"/>
  <Override PartName="/ppt/media/image2.jpeg" ContentType="image/jpeg"/>
  <Override PartName="/ppt/media/image38.jpeg" ContentType="image/jpeg"/>
  <Override PartName="/ppt/media/image97.jpeg" ContentType="image/jpeg"/>
  <Override PartName="/ppt/media/image71.wmf" ContentType="image/x-wmf"/>
  <Override PartName="/ppt/media/image68.png" ContentType="image/png"/>
  <Override PartName="/ppt/media/image29.wmf" ContentType="image/x-wmf"/>
  <Override PartName="/ppt/media/image72.jpeg" ContentType="image/jpeg"/>
  <Override PartName="/ppt/media/image113.wmf" ContentType="image/x-wmf"/>
  <Override PartName="/ppt/media/image70.jpeg" ContentType="image/jpeg"/>
  <Override PartName="/ppt/media/image96.jpeg" ContentType="image/jpeg"/>
  <Override PartName="/ppt/media/image102.png" ContentType="image/png"/>
  <Override PartName="/ppt/media/image73.wmf" ContentType="image/x-wmf"/>
  <Override PartName="/ppt/media/image82.jpeg" ContentType="image/jpeg"/>
  <Override PartName="/ppt/media/image79.wmf" ContentType="image/x-wmf"/>
  <Override PartName="/ppt/media/image108.png" ContentType="image/png"/>
  <Override PartName="/ppt/media/image74.jpeg" ContentType="image/jpeg"/>
  <Override PartName="/ppt/media/image119.png" ContentType="image/png"/>
  <Override PartName="/ppt/media/image85.wmf" ContentType="image/x-wmf"/>
  <Override PartName="/ppt/media/image122.png" ContentType="image/png"/>
  <Override PartName="/ppt/media/image31.wmf" ContentType="image/x-wmf"/>
  <Override PartName="/ppt/media/image78.jpeg" ContentType="image/jpeg"/>
  <Override PartName="/ppt/media/image75.wmf" ContentType="image/x-wmf"/>
  <Override PartName="/ppt/media/image104.png" ContentType="image/png"/>
  <Override PartName="/ppt/media/image90.jpeg" ContentType="image/jpeg"/>
  <Override PartName="/ppt/media/image6.jpeg" ContentType="image/jpeg"/>
  <Override PartName="/ppt/media/image80.jpeg" ContentType="image/jpeg"/>
  <Override PartName="/ppt/media/image100.jpeg" ContentType="image/jpeg"/>
  <Override PartName="/ppt/media/image93.jpeg" ContentType="image/jpeg"/>
  <Override PartName="/ppt/media/image121.jpeg" ContentType="image/jpeg"/>
  <Override PartName="/ppt/media/image123.jpeg" ContentType="image/jpeg"/>
  <Override PartName="/ppt/media/image89.wmf" ContentType="image/x-wmf"/>
  <Override PartName="/ppt/media/image114.jpeg" ContentType="image/jpeg"/>
  <Override PartName="/ppt/media/image95.jpeg" ContentType="image/jpeg"/>
  <Override PartName="/ppt/media/image69.wmf" ContentType="image/x-wmf"/>
  <Override PartName="/ppt/media/image111.jpeg" ContentType="image/jpeg"/>
  <Override PartName="/ppt/media/image94.jpeg" ContentType="image/jpeg"/>
  <Override PartName="/ppt/media/image99.jpeg" ContentType="image/jpeg"/>
  <Override PartName="/ppt/media/image105.jpeg" ContentType="image/jpeg"/>
  <Override PartName="/ppt/media/image98.jpeg" ContentType="image/jpeg"/>
  <Override PartName="/ppt/media/image91.wmf" ContentType="image/x-wmf"/>
  <Override PartName="/ppt/media/image67.jpeg" ContentType="image/jpeg"/>
  <Override PartName="/ppt/media/image66.jpeg" ContentType="image/jpeg"/>
  <Override PartName="/ppt/media/image65.wmf" ContentType="image/x-wmf"/>
  <Override PartName="/ppt/media/image63.wmf" ContentType="image/x-wmf"/>
  <Override PartName="/ppt/media/image61.wmf" ContentType="image/x-wmf"/>
  <Override PartName="/ppt/media/image64.jpeg" ContentType="image/jpeg"/>
  <Override PartName="/ppt/media/image120.jpeg" ContentType="image/jpeg"/>
  <Override PartName="/ppt/media/image23.wmf" ContentType="image/x-wmf"/>
  <Override PartName="/ppt/media/image27.wmf" ContentType="image/x-wmf"/>
  <Override PartName="/ppt/media/image87.jpeg" ContentType="image/jpeg"/>
  <Override PartName="/ppt/media/image28.jpeg" ContentType="image/jpeg"/>
  <Override PartName="/ppt/media/image107.jpeg" ContentType="image/jpeg"/>
  <Override PartName="/ppt/media/image92.wmf" ContentType="image/x-wmf"/>
  <Override PartName="/ppt/media/image24.jpeg" ContentType="image/jpeg"/>
  <Override PartName="/ppt/media/image103.jpeg" ContentType="image/jpeg"/>
  <Override PartName="/ppt/media/image83.jpeg" ContentType="image/jpeg"/>
  <Override PartName="/ppt/media/image21.wmf" ContentType="image/x-wmf"/>
  <Override PartName="/ppt/media/image60.jpeg" ContentType="image/jpeg"/>
  <Override PartName="/ppt/media/image18.jpeg" ContentType="image/jpeg"/>
  <Override PartName="/ppt/media/image55.wmf" ContentType="image/x-wmf"/>
  <Override PartName="/ppt/media/image106.png" ContentType="image/png"/>
  <Override PartName="/ppt/media/image16.jpeg" ContentType="image/jpeg"/>
  <Override PartName="/ppt/media/image77.wmf" ContentType="image/x-wmf"/>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6566396-C7CE-4C55-9264-A743118B3C7D}"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BE71A24-8598-41DB-B6D5-592BB2A1A886}"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AAFD6BF-0C41-4E9B-B828-6A62407C0FA1}"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1AC2DB0-41A2-4080-BB4F-3C3DA0E89A1F}"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E081EEC-4BAD-4968-BFA0-B5B6FCBDEAD9}"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C4BA720-E9C2-4A37-AF7F-6F01CE06B17F}"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6720570-C338-4507-BEB2-BD684A9367BF}"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97EF4BF-5285-4628-B095-3A6D9BF23DB4}"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60BEBA0-ECBF-4217-AE8D-9431C70F598E}"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8ECB208-88D6-4C92-BDA7-801AB0DB4904}"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0BCAA34-57D9-4744-881C-D15A156459E8}"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26427BB-32EF-4233-A911-A1FC9D004595}"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C50FF2D-0648-48D9-97C7-E9647123FF27}"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AB2D9F5-0891-44E7-8DC6-D34D99ED290D}"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115375D-928F-4573-9850-F30C2AFCC9E1}"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455ACAC8-C7B8-47FB-A0CE-735B536D1086}"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A7355C5-7E70-4014-ADA3-777EF2024A35}"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98097E4-4B29-4C45-B755-DF9565E6C5DD}"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D90F779-D9FB-4077-84A8-79C4BC174035}"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1A176E5-CDCE-4099-8F85-318E4D3A8FCF}"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CB03DC6-264A-4D19-B616-C4CD027E390C}"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E6F85E5-3362-47BF-A892-008EA835DA25}"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6B6EC60-13EC-41B6-9378-58F3E694BA01}"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B33D6AB-AE9E-400C-8F1E-E7ACE18E1FC7}"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GB" sz="1200" spc="-1" strike="noStrike">
                <a:solidFill>
                  <a:srgbClr val="8b8b8b"/>
                </a:solidFill>
                <a:latin typeface="Calibri"/>
              </a:defRPr>
            </a:lvl1pPr>
          </a:lstStyle>
          <a:p>
            <a:pPr>
              <a:lnSpc>
                <a:spcPct val="100000"/>
              </a:lnSpc>
              <a:buNone/>
            </a:pPr>
            <a:r>
              <a:rPr b="0" lang="en-GB" sz="1200" spc="-1" strike="noStrike">
                <a:solidFill>
                  <a:srgbClr val="8b8b8b"/>
                </a:solidFill>
                <a:latin typeface="Calibri"/>
              </a:rPr>
              <a:t>&lt;date/time&gt;</a:t>
            </a:r>
            <a:endParaRPr b="0" lang="en-IN" sz="1200" spc="-1" strike="noStrike">
              <a:latin typeface="Times New Roman"/>
            </a:endParaRPr>
          </a:p>
        </p:txBody>
      </p:sp>
      <p:sp>
        <p:nvSpPr>
          <p:cNvPr id="1" name="PlaceHolder 2"/>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GB" sz="1200" spc="-1" strike="noStrike">
                <a:solidFill>
                  <a:srgbClr val="8b8b8b"/>
                </a:solidFill>
                <a:latin typeface="Calibri"/>
              </a:defRPr>
            </a:lvl1pPr>
          </a:lstStyle>
          <a:p>
            <a:pPr algn="r">
              <a:lnSpc>
                <a:spcPct val="100000"/>
              </a:lnSpc>
              <a:buNone/>
            </a:pPr>
            <a:fld id="{5151C367-6453-44D5-8EC2-F77F182799AC}" type="slidenum">
              <a:rPr b="0" lang="en-GB" sz="1200" spc="-1" strike="noStrike">
                <a:solidFill>
                  <a:srgbClr val="8b8b8b"/>
                </a:solidFill>
                <a:latin typeface="Calibri"/>
              </a:rPr>
              <a:t>&lt;number&gt;</a:t>
            </a:fld>
            <a:endParaRPr b="0" lang="en-IN"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GB" sz="1200" spc="-1" strike="noStrike">
                <a:solidFill>
                  <a:srgbClr val="8b8b8b"/>
                </a:solidFill>
                <a:latin typeface="Calibri"/>
              </a:defRPr>
            </a:lvl1pPr>
          </a:lstStyle>
          <a:p>
            <a:pPr>
              <a:lnSpc>
                <a:spcPct val="100000"/>
              </a:lnSpc>
              <a:buNone/>
            </a:pPr>
            <a:r>
              <a:rPr b="0" lang="en-GB" sz="1200" spc="-1" strike="noStrike">
                <a:solidFill>
                  <a:srgbClr val="8b8b8b"/>
                </a:solidFill>
                <a:latin typeface="Calibri"/>
              </a:rPr>
              <a:t>&lt;date/time&gt;</a:t>
            </a:r>
            <a:endParaRPr b="0" lang="en-IN"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GB" sz="1200" spc="-1" strike="noStrike">
                <a:solidFill>
                  <a:srgbClr val="8b8b8b"/>
                </a:solidFill>
                <a:latin typeface="Calibri"/>
              </a:defRPr>
            </a:lvl1pPr>
          </a:lstStyle>
          <a:p>
            <a:pPr algn="r">
              <a:lnSpc>
                <a:spcPct val="100000"/>
              </a:lnSpc>
              <a:buNone/>
            </a:pPr>
            <a:fld id="{E7467E6F-D057-461A-8BA4-086D969F43D0}" type="slidenum">
              <a:rPr b="0" lang="en-GB"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jpe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jpe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jpe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jpe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 Id="rId3" Type="http://schemas.openxmlformats.org/officeDocument/2006/relationships/image" Target="../media/image33.jpeg"/><Relationship Id="rId4"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jpe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jpe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jpe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image" Target="../media/image42.jpe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image" Target="../media/image44.jpe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jpe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image" Target="../media/image48.jpe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jpe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image" Target="../media/image52.jpe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jpe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8.jpe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jpe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61.wmf"/><Relationship Id="rId2" Type="http://schemas.openxmlformats.org/officeDocument/2006/relationships/image" Target="../media/image62.jpe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3.wmf"/><Relationship Id="rId2" Type="http://schemas.openxmlformats.org/officeDocument/2006/relationships/image" Target="../media/image64.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jpe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9.wmf"/><Relationship Id="rId2" Type="http://schemas.openxmlformats.org/officeDocument/2006/relationships/image" Target="../media/image70.jpe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71.wmf"/><Relationship Id="rId2" Type="http://schemas.openxmlformats.org/officeDocument/2006/relationships/image" Target="../media/image72.jpe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jpe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jpe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jpe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jpe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image" Target="../media/image84.jpe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85.wmf"/><Relationship Id="rId2" Type="http://schemas.openxmlformats.org/officeDocument/2006/relationships/image" Target="../media/image86.png"/><Relationship Id="rId3" Type="http://schemas.openxmlformats.org/officeDocument/2006/relationships/image" Target="../media/image87.jpeg"/><Relationship Id="rId4"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 Id="rId3" Type="http://schemas.openxmlformats.org/officeDocument/2006/relationships/image" Target="../media/image90.jpe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91.wmf"/><Relationship Id="rId2" Type="http://schemas.openxmlformats.org/officeDocument/2006/relationships/image" Target="../media/image92.wmf"/><Relationship Id="rId3" Type="http://schemas.openxmlformats.org/officeDocument/2006/relationships/image" Target="../media/image93.jpe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jpeg"/><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jpe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jpe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jpe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jpe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jpeg"/><Relationship Id="rId3"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image" Target="../media/image111.jpe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jpeg"/><Relationship Id="rId3"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image" Target="../media/image113.wmf"/><Relationship Id="rId3" Type="http://schemas.openxmlformats.org/officeDocument/2006/relationships/image" Target="../media/image114.jpeg"/><Relationship Id="rId4"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jpe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jpeg"/><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jpeg"/><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jpe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jpe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jpe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jpe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Picture 4" descr=""/>
          <p:cNvPicPr/>
          <p:nvPr/>
        </p:nvPicPr>
        <p:blipFill>
          <a:blip r:embed="rId1"/>
          <a:stretch/>
        </p:blipFill>
        <p:spPr>
          <a:xfrm>
            <a:off x="1428480" y="2345760"/>
            <a:ext cx="10005480" cy="1868040"/>
          </a:xfrm>
          <a:prstGeom prst="rect">
            <a:avLst/>
          </a:prstGeom>
          <a:ln w="0">
            <a:noFill/>
          </a:ln>
        </p:spPr>
      </p:pic>
      <p:pic>
        <p:nvPicPr>
          <p:cNvPr id="83" name="Picture 2"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Picture 2" descr=""/>
          <p:cNvPicPr/>
          <p:nvPr/>
        </p:nvPicPr>
        <p:blipFill>
          <a:blip r:embed="rId1"/>
          <a:stretch/>
        </p:blipFill>
        <p:spPr>
          <a:xfrm>
            <a:off x="536760" y="467280"/>
            <a:ext cx="10684080" cy="6052680"/>
          </a:xfrm>
          <a:prstGeom prst="rect">
            <a:avLst/>
          </a:prstGeom>
          <a:ln w="0">
            <a:noFill/>
          </a:ln>
        </p:spPr>
      </p:pic>
      <p:pic>
        <p:nvPicPr>
          <p:cNvPr id="101"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2" descr=""/>
          <p:cNvPicPr/>
          <p:nvPr/>
        </p:nvPicPr>
        <p:blipFill>
          <a:blip r:embed="rId1"/>
          <a:stretch/>
        </p:blipFill>
        <p:spPr>
          <a:xfrm>
            <a:off x="2108880" y="2615040"/>
            <a:ext cx="7973640" cy="1627560"/>
          </a:xfrm>
          <a:prstGeom prst="rect">
            <a:avLst/>
          </a:prstGeom>
          <a:ln w="0">
            <a:noFill/>
          </a:ln>
        </p:spPr>
      </p:pic>
      <p:pic>
        <p:nvPicPr>
          <p:cNvPr id="103"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Picture 2" descr=""/>
          <p:cNvPicPr/>
          <p:nvPr/>
        </p:nvPicPr>
        <p:blipFill>
          <a:blip r:embed="rId1"/>
          <a:stretch/>
        </p:blipFill>
        <p:spPr>
          <a:xfrm>
            <a:off x="735480" y="338040"/>
            <a:ext cx="10783440" cy="6211440"/>
          </a:xfrm>
          <a:prstGeom prst="rect">
            <a:avLst/>
          </a:prstGeom>
          <a:ln w="0">
            <a:noFill/>
          </a:ln>
        </p:spPr>
      </p:pic>
      <p:pic>
        <p:nvPicPr>
          <p:cNvPr id="105"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Picture 3" descr=""/>
          <p:cNvPicPr/>
          <p:nvPr/>
        </p:nvPicPr>
        <p:blipFill>
          <a:blip r:embed="rId1"/>
          <a:stretch/>
        </p:blipFill>
        <p:spPr>
          <a:xfrm>
            <a:off x="0" y="0"/>
            <a:ext cx="695880" cy="763200"/>
          </a:xfrm>
          <a:prstGeom prst="rect">
            <a:avLst/>
          </a:prstGeom>
          <a:ln w="9525">
            <a:noFill/>
          </a:ln>
        </p:spPr>
      </p:pic>
      <p:pic>
        <p:nvPicPr>
          <p:cNvPr id="107" name="Picture 2" descr="Microprocessor - 8085 Architecture"/>
          <p:cNvPicPr/>
          <p:nvPr/>
        </p:nvPicPr>
        <p:blipFill>
          <a:blip r:embed="rId2"/>
          <a:stretch/>
        </p:blipFill>
        <p:spPr>
          <a:xfrm>
            <a:off x="886320" y="83520"/>
            <a:ext cx="9613440" cy="6153480"/>
          </a:xfrm>
          <a:prstGeom prst="rect">
            <a:avLst/>
          </a:prstGeom>
          <a:ln w="0">
            <a:noFill/>
          </a:ln>
        </p:spPr>
      </p:pic>
      <p:sp>
        <p:nvSpPr>
          <p:cNvPr id="108" name="TextBox 4"/>
          <p:cNvSpPr/>
          <p:nvPr/>
        </p:nvSpPr>
        <p:spPr>
          <a:xfrm>
            <a:off x="1040400" y="6273360"/>
            <a:ext cx="8682120" cy="106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3200" spc="-1" strike="noStrike">
                <a:solidFill>
                  <a:srgbClr val="000000"/>
                </a:solidFill>
                <a:latin typeface="Calibri"/>
              </a:rPr>
              <a:t>INTERNAL ARCHITECTURE OF 8085 Microprocessor</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2" descr=""/>
          <p:cNvPicPr/>
          <p:nvPr/>
        </p:nvPicPr>
        <p:blipFill>
          <a:blip r:embed="rId1"/>
          <a:stretch/>
        </p:blipFill>
        <p:spPr>
          <a:xfrm>
            <a:off x="626040" y="417600"/>
            <a:ext cx="10912680" cy="5999400"/>
          </a:xfrm>
          <a:prstGeom prst="rect">
            <a:avLst/>
          </a:prstGeom>
          <a:ln w="0">
            <a:noFill/>
          </a:ln>
        </p:spPr>
      </p:pic>
      <p:pic>
        <p:nvPicPr>
          <p:cNvPr id="110"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2" descr=""/>
          <p:cNvPicPr/>
          <p:nvPr/>
        </p:nvPicPr>
        <p:blipFill>
          <a:blip r:embed="rId1"/>
          <a:stretch/>
        </p:blipFill>
        <p:spPr>
          <a:xfrm>
            <a:off x="576360" y="354960"/>
            <a:ext cx="10594800" cy="6214320"/>
          </a:xfrm>
          <a:prstGeom prst="rect">
            <a:avLst/>
          </a:prstGeom>
          <a:ln w="0">
            <a:noFill/>
          </a:ln>
        </p:spPr>
      </p:pic>
      <p:pic>
        <p:nvPicPr>
          <p:cNvPr id="112"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Picture 2" descr=""/>
          <p:cNvPicPr/>
          <p:nvPr/>
        </p:nvPicPr>
        <p:blipFill>
          <a:blip r:embed="rId1"/>
          <a:stretch/>
        </p:blipFill>
        <p:spPr>
          <a:xfrm>
            <a:off x="902880" y="238680"/>
            <a:ext cx="10386000" cy="5973120"/>
          </a:xfrm>
          <a:prstGeom prst="rect">
            <a:avLst/>
          </a:prstGeom>
          <a:ln w="0">
            <a:noFill/>
          </a:ln>
        </p:spPr>
      </p:pic>
      <p:pic>
        <p:nvPicPr>
          <p:cNvPr id="114" name="Picture 4" descr=""/>
          <p:cNvPicPr/>
          <p:nvPr/>
        </p:nvPicPr>
        <p:blipFill>
          <a:blip r:embed="rId2"/>
          <a:stretch/>
        </p:blipFill>
        <p:spPr>
          <a:xfrm>
            <a:off x="5022000" y="6239520"/>
            <a:ext cx="1756080" cy="430920"/>
          </a:xfrm>
          <a:prstGeom prst="rect">
            <a:avLst/>
          </a:prstGeom>
          <a:ln w="0">
            <a:noFill/>
          </a:ln>
        </p:spPr>
      </p:pic>
      <p:pic>
        <p:nvPicPr>
          <p:cNvPr id="115" name="Picture 3" descr=""/>
          <p:cNvPicPr/>
          <p:nvPr/>
        </p:nvPicPr>
        <p:blipFill>
          <a:blip r:embed="rId3"/>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2" descr=""/>
          <p:cNvPicPr/>
          <p:nvPr/>
        </p:nvPicPr>
        <p:blipFill>
          <a:blip r:embed="rId1"/>
          <a:stretch/>
        </p:blipFill>
        <p:spPr>
          <a:xfrm>
            <a:off x="556560" y="437400"/>
            <a:ext cx="10912680" cy="6161760"/>
          </a:xfrm>
          <a:prstGeom prst="rect">
            <a:avLst/>
          </a:prstGeom>
          <a:ln w="0">
            <a:noFill/>
          </a:ln>
        </p:spPr>
      </p:pic>
      <p:pic>
        <p:nvPicPr>
          <p:cNvPr id="117"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Rectangle 1"/>
          <p:cNvSpPr/>
          <p:nvPr/>
        </p:nvSpPr>
        <p:spPr>
          <a:xfrm>
            <a:off x="934200" y="800280"/>
            <a:ext cx="10326240" cy="57096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79"/>
              </a:spcBef>
              <a:buClr>
                <a:srgbClr val="ff0000"/>
              </a:buClr>
              <a:buFont typeface="Symbol" charset="2"/>
              <a:buChar char=""/>
            </a:pPr>
            <a:r>
              <a:rPr b="0" lang="en-US" sz="2400" spc="-1" strike="noStrike">
                <a:solidFill>
                  <a:srgbClr val="ff3300"/>
                </a:solidFill>
                <a:latin typeface="Calibri"/>
              </a:rPr>
              <a:t>Flag Register</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8 bit register – shows the status of the microprocessor before/after an operation</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S (sign flag), Z (zero flag), AC (auxillary carry flag), P (parity flag) &amp; CY (carry flag)</a:t>
            </a:r>
            <a:endParaRPr b="0" lang="en-IN" sz="2400" spc="-1" strike="noStrike">
              <a:latin typeface="Arial"/>
            </a:endParaRPr>
          </a:p>
          <a:p>
            <a:pPr>
              <a:lnSpc>
                <a:spcPct val="100000"/>
              </a:lnSpc>
              <a:spcBef>
                <a:spcPts val="360"/>
              </a:spcBef>
              <a:buNone/>
            </a:pPr>
            <a:endParaRPr b="0" lang="en-IN" sz="1800" spc="-1" strike="noStrike">
              <a:latin typeface="Arial"/>
            </a:endParaRPr>
          </a:p>
          <a:p>
            <a:pPr marL="743040" indent="-285840">
              <a:lnSpc>
                <a:spcPct val="100000"/>
              </a:lnSpc>
              <a:spcBef>
                <a:spcPts val="360"/>
              </a:spcBef>
              <a:buNone/>
              <a:tabLst>
                <a:tab algn="l" pos="0"/>
              </a:tabLst>
            </a:pPr>
            <a:endParaRPr b="0" lang="en-IN" sz="1800" spc="-1" strike="noStrike">
              <a:latin typeface="Arial"/>
            </a:endParaRPr>
          </a:p>
          <a:p>
            <a:pPr marL="743040" indent="-285840">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lvl="1" marL="743040" indent="-285840">
              <a:lnSpc>
                <a:spcPct val="100000"/>
              </a:lnSpc>
              <a:spcBef>
                <a:spcPts val="479"/>
              </a:spcBef>
              <a:buClr>
                <a:srgbClr val="ff0000"/>
              </a:buClr>
              <a:buFont typeface="StarSymbol"/>
              <a:buChar char="—"/>
              <a:tabLst>
                <a:tab algn="l" pos="0"/>
              </a:tabLst>
            </a:pPr>
            <a:r>
              <a:rPr b="0" lang="en-US" sz="2400" spc="-1" strike="noStrike" u="sng">
                <a:solidFill>
                  <a:srgbClr val="ff9900"/>
                </a:solidFill>
                <a:uFillTx/>
                <a:latin typeface="Calibri"/>
              </a:rPr>
              <a:t>Sign Flag</a:t>
            </a:r>
            <a:endParaRPr b="0" lang="en-IN" sz="2400" spc="-1" strike="noStrike">
              <a:latin typeface="Arial"/>
            </a:endParaRPr>
          </a:p>
          <a:p>
            <a:pPr lvl="2" marL="1143000" indent="-228600">
              <a:lnSpc>
                <a:spcPct val="100000"/>
              </a:lnSpc>
              <a:spcBef>
                <a:spcPts val="479"/>
              </a:spcBef>
              <a:buClr>
                <a:srgbClr val="ff0000"/>
              </a:buClr>
              <a:buFont typeface="Symbol" charset="2"/>
              <a:buChar char=""/>
              <a:tabLst>
                <a:tab algn="l" pos="0"/>
              </a:tabLst>
            </a:pPr>
            <a:r>
              <a:rPr b="0" lang="en-US" sz="2400" spc="-1" strike="noStrike">
                <a:solidFill>
                  <a:srgbClr val="000000"/>
                </a:solidFill>
                <a:latin typeface="Calibri"/>
              </a:rPr>
              <a:t>Used for indicating the sign of the data in the accumulator</a:t>
            </a:r>
            <a:endParaRPr b="0" lang="en-IN" sz="2400" spc="-1" strike="noStrike">
              <a:latin typeface="Arial"/>
            </a:endParaRPr>
          </a:p>
          <a:p>
            <a:pPr lvl="2" marL="1143000" indent="-228600">
              <a:lnSpc>
                <a:spcPct val="100000"/>
              </a:lnSpc>
              <a:spcBef>
                <a:spcPts val="479"/>
              </a:spcBef>
              <a:buClr>
                <a:srgbClr val="ff0000"/>
              </a:buClr>
              <a:buFont typeface="Symbol" charset="2"/>
              <a:buChar char=""/>
              <a:tabLst>
                <a:tab algn="l" pos="0"/>
              </a:tabLst>
            </a:pPr>
            <a:r>
              <a:rPr b="0" lang="en-US" sz="2400" spc="-1" strike="noStrike">
                <a:solidFill>
                  <a:srgbClr val="000000"/>
                </a:solidFill>
                <a:latin typeface="Calibri"/>
              </a:rPr>
              <a:t>The sign flag is set if negative (1 – negative)</a:t>
            </a:r>
            <a:endParaRPr b="0" lang="en-IN" sz="2400" spc="-1" strike="noStrike">
              <a:latin typeface="Arial"/>
            </a:endParaRPr>
          </a:p>
          <a:p>
            <a:pPr lvl="2" marL="1143000" indent="-228600">
              <a:lnSpc>
                <a:spcPct val="100000"/>
              </a:lnSpc>
              <a:spcBef>
                <a:spcPts val="479"/>
              </a:spcBef>
              <a:buClr>
                <a:srgbClr val="ff0000"/>
              </a:buClr>
              <a:buFont typeface="Symbol" charset="2"/>
              <a:buChar char=""/>
              <a:tabLst>
                <a:tab algn="l" pos="0"/>
              </a:tabLst>
            </a:pPr>
            <a:r>
              <a:rPr b="0" lang="en-US" sz="2400" spc="-1" strike="noStrike">
                <a:solidFill>
                  <a:srgbClr val="000000"/>
                </a:solidFill>
                <a:latin typeface="Calibri"/>
              </a:rPr>
              <a:t>The sign flag is reset if positive (0 – positive)</a:t>
            </a:r>
            <a:endParaRPr b="0" lang="en-IN" sz="24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320"/>
              </a:spcBef>
              <a:buNone/>
              <a:tabLst>
                <a:tab algn="l" pos="0"/>
              </a:tabLst>
            </a:pPr>
            <a:endParaRPr b="0" lang="en-IN" sz="1600" spc="-1" strike="noStrike">
              <a:latin typeface="Arial"/>
            </a:endParaRPr>
          </a:p>
          <a:p>
            <a:pPr marL="743040" indent="-285840">
              <a:lnSpc>
                <a:spcPct val="100000"/>
              </a:lnSpc>
              <a:spcBef>
                <a:spcPts val="360"/>
              </a:spcBef>
              <a:buNone/>
              <a:tabLst>
                <a:tab algn="l" pos="0"/>
              </a:tabLst>
            </a:pPr>
            <a:endParaRPr b="0" lang="en-IN" sz="1800" spc="-1" strike="noStrike">
              <a:latin typeface="Arial"/>
            </a:endParaRPr>
          </a:p>
        </p:txBody>
      </p:sp>
      <p:pic>
        <p:nvPicPr>
          <p:cNvPr id="119" name="Picture 2" descr=""/>
          <p:cNvPicPr/>
          <p:nvPr/>
        </p:nvPicPr>
        <p:blipFill>
          <a:blip r:embed="rId1"/>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Rectangle 1"/>
          <p:cNvSpPr/>
          <p:nvPr/>
        </p:nvSpPr>
        <p:spPr>
          <a:xfrm>
            <a:off x="626040" y="288360"/>
            <a:ext cx="10922760" cy="633096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79"/>
              </a:spcBef>
              <a:buClr>
                <a:srgbClr val="ff0000"/>
              </a:buClr>
              <a:buFont typeface="Symbol" charset="2"/>
              <a:buChar char=""/>
            </a:pPr>
            <a:r>
              <a:rPr b="0" lang="en-US" sz="2400" spc="-1" strike="noStrike" u="sng">
                <a:solidFill>
                  <a:srgbClr val="ff9900"/>
                </a:solidFill>
                <a:uFillTx/>
                <a:latin typeface="Calibri"/>
              </a:rPr>
              <a:t>Zero Flag</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set if result obtained after an operation is 0</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set following an increment or decrement operation of that register</a:t>
            </a: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marL="343080" indent="-343080">
              <a:lnSpc>
                <a:spcPct val="100000"/>
              </a:lnSpc>
              <a:spcBef>
                <a:spcPts val="479"/>
              </a:spcBef>
              <a:buClr>
                <a:srgbClr val="ff0000"/>
              </a:buClr>
              <a:buFont typeface="Symbol" charset="2"/>
              <a:buChar char=""/>
            </a:pPr>
            <a:r>
              <a:rPr b="0" lang="en-US" sz="2400" spc="-1" strike="noStrike" u="sng">
                <a:solidFill>
                  <a:srgbClr val="ff9900"/>
                </a:solidFill>
                <a:uFillTx/>
                <a:latin typeface="Calibri"/>
              </a:rPr>
              <a:t>Carry Flag</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set if there is a carry or borrow from arithmetic operation</a:t>
            </a:r>
            <a:endParaRPr b="0" lang="en-IN" sz="2400" spc="-1" strike="noStrike">
              <a:latin typeface="Arial"/>
            </a:endParaRPr>
          </a:p>
        </p:txBody>
      </p:sp>
      <p:sp>
        <p:nvSpPr>
          <p:cNvPr id="121" name="Rectangle 2"/>
          <p:cNvSpPr/>
          <p:nvPr/>
        </p:nvSpPr>
        <p:spPr>
          <a:xfrm>
            <a:off x="8199000" y="1576440"/>
            <a:ext cx="2819160" cy="1817280"/>
          </a:xfrm>
          <a:prstGeom prst="rect">
            <a:avLst/>
          </a:prstGeom>
          <a:noFill/>
          <a:ln w="0">
            <a:noFill/>
          </a:ln>
        </p:spPr>
        <p:style>
          <a:lnRef idx="0"/>
          <a:fillRef idx="0"/>
          <a:effectRef idx="0"/>
          <a:fontRef idx="minor"/>
        </p:style>
        <p:txBody>
          <a:bodyPr lIns="90000" rIns="90000" tIns="45000" bIns="45000" anchor="t">
            <a:spAutoFit/>
          </a:bodyPr>
          <a:p>
            <a:pPr marL="4572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10110011</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   01001101</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1   00000000</a:t>
            </a:r>
            <a:endParaRPr b="0" lang="en-IN" sz="2000" spc="-1" strike="noStrike">
              <a:latin typeface="Arial"/>
            </a:endParaRPr>
          </a:p>
          <a:p>
            <a:pPr marL="457200">
              <a:lnSpc>
                <a:spcPct val="100000"/>
              </a:lnSpc>
              <a:spcBef>
                <a:spcPts val="400"/>
              </a:spcBef>
              <a:buNone/>
            </a:pPr>
            <a:endParaRPr b="0" lang="en-IN" sz="2000" spc="-1" strike="noStrike">
              <a:latin typeface="Arial"/>
            </a:endParaRPr>
          </a:p>
        </p:txBody>
      </p:sp>
      <p:sp>
        <p:nvSpPr>
          <p:cNvPr id="122" name="Rectangle 3"/>
          <p:cNvSpPr/>
          <p:nvPr/>
        </p:nvSpPr>
        <p:spPr>
          <a:xfrm>
            <a:off x="1590120" y="3954240"/>
            <a:ext cx="3210120" cy="1817280"/>
          </a:xfrm>
          <a:prstGeom prst="rect">
            <a:avLst/>
          </a:prstGeom>
          <a:noFill/>
          <a:ln w="0">
            <a:noFill/>
          </a:ln>
        </p:spPr>
        <p:style>
          <a:lnRef idx="0"/>
          <a:fillRef idx="0"/>
          <a:effectRef idx="0"/>
          <a:fontRef idx="minor"/>
        </p:style>
        <p:txBody>
          <a:bodyPr lIns="90000" rIns="90000" tIns="45000" bIns="45000" anchor="t">
            <a:spAutoFit/>
          </a:bodyPr>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1011 0101</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0110 1100</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Carry 1   0010 0001</a:t>
            </a:r>
            <a:endParaRPr b="0" lang="en-IN" sz="2000" spc="-1" strike="noStrike">
              <a:latin typeface="Arial"/>
            </a:endParaRPr>
          </a:p>
          <a:p>
            <a:pPr marL="457200">
              <a:lnSpc>
                <a:spcPct val="100000"/>
              </a:lnSpc>
              <a:spcBef>
                <a:spcPts val="400"/>
              </a:spcBef>
              <a:buNone/>
            </a:pPr>
            <a:endParaRPr b="0" lang="en-IN" sz="2000" spc="-1" strike="noStrike">
              <a:latin typeface="Arial"/>
            </a:endParaRPr>
          </a:p>
        </p:txBody>
      </p:sp>
      <p:sp>
        <p:nvSpPr>
          <p:cNvPr id="123" name="Rectangle 4"/>
          <p:cNvSpPr/>
          <p:nvPr/>
        </p:nvSpPr>
        <p:spPr>
          <a:xfrm>
            <a:off x="6266520" y="3954240"/>
            <a:ext cx="3562920" cy="1817280"/>
          </a:xfrm>
          <a:prstGeom prst="rect">
            <a:avLst/>
          </a:prstGeom>
          <a:noFill/>
          <a:ln w="0">
            <a:noFill/>
          </a:ln>
        </p:spPr>
        <p:style>
          <a:lnRef idx="0"/>
          <a:fillRef idx="0"/>
          <a:effectRef idx="0"/>
          <a:fontRef idx="minor"/>
        </p:style>
        <p:txBody>
          <a:bodyPr lIns="90000" rIns="90000" tIns="45000" bIns="45000" anchor="t">
            <a:spAutoFit/>
          </a:bodyPr>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1011 0101</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1100 1100</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Borrow 1   1110 1001</a:t>
            </a:r>
            <a:endParaRPr b="0" lang="en-IN" sz="2000" spc="-1" strike="noStrike">
              <a:latin typeface="Arial"/>
            </a:endParaRPr>
          </a:p>
          <a:p>
            <a:pPr marL="457200">
              <a:lnSpc>
                <a:spcPct val="100000"/>
              </a:lnSpc>
              <a:spcBef>
                <a:spcPts val="400"/>
              </a:spcBef>
              <a:buNone/>
            </a:pPr>
            <a:endParaRPr b="0" lang="en-IN" sz="2000" spc="-1" strike="noStrike">
              <a:latin typeface="Arial"/>
            </a:endParaRPr>
          </a:p>
        </p:txBody>
      </p:sp>
      <p:pic>
        <p:nvPicPr>
          <p:cNvPr id="124" name="Picture 5" descr=""/>
          <p:cNvPicPr/>
          <p:nvPr/>
        </p:nvPicPr>
        <p:blipFill>
          <a:blip r:embed="rId1"/>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Picture 2" descr=""/>
          <p:cNvPicPr/>
          <p:nvPr/>
        </p:nvPicPr>
        <p:blipFill>
          <a:blip r:embed="rId1"/>
          <a:stretch/>
        </p:blipFill>
        <p:spPr>
          <a:xfrm>
            <a:off x="884520" y="363600"/>
            <a:ext cx="10634400" cy="6130440"/>
          </a:xfrm>
          <a:prstGeom prst="rect">
            <a:avLst/>
          </a:prstGeom>
          <a:ln w="0">
            <a:noFill/>
          </a:ln>
        </p:spPr>
      </p:pic>
      <p:pic>
        <p:nvPicPr>
          <p:cNvPr id="85"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Rectangle 1"/>
          <p:cNvSpPr/>
          <p:nvPr/>
        </p:nvSpPr>
        <p:spPr>
          <a:xfrm>
            <a:off x="1897200" y="725400"/>
            <a:ext cx="8229240" cy="518112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79"/>
              </a:spcBef>
              <a:buClr>
                <a:srgbClr val="ff0000"/>
              </a:buClr>
              <a:buFont typeface="Symbol" charset="2"/>
              <a:buChar char=""/>
            </a:pPr>
            <a:r>
              <a:rPr b="0" lang="en-US" sz="2400" spc="-1" strike="noStrike" u="sng">
                <a:solidFill>
                  <a:srgbClr val="ff9900"/>
                </a:solidFill>
                <a:uFillTx/>
                <a:latin typeface="Calibri"/>
              </a:rPr>
              <a:t>Auxillary Carry Flag</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set if there is a carry out of bit 3</a:t>
            </a: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marL="343080" indent="-343080">
              <a:lnSpc>
                <a:spcPct val="100000"/>
              </a:lnSpc>
              <a:spcBef>
                <a:spcPts val="479"/>
              </a:spcBef>
              <a:buClr>
                <a:srgbClr val="ff0000"/>
              </a:buClr>
              <a:buFont typeface="Symbol" charset="2"/>
              <a:buChar char=""/>
            </a:pPr>
            <a:r>
              <a:rPr b="0" lang="en-US" sz="2400" spc="-1" strike="noStrike" u="sng">
                <a:solidFill>
                  <a:srgbClr val="ff9900"/>
                </a:solidFill>
                <a:uFillTx/>
                <a:latin typeface="Calibri"/>
              </a:rPr>
              <a:t>Parity Flag</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set if parity is even</a:t>
            </a:r>
            <a:endParaRPr b="0" lang="en-IN" sz="2400" spc="-1" strike="noStrike">
              <a:latin typeface="Arial"/>
            </a:endParaRPr>
          </a:p>
          <a:p>
            <a:pPr lvl="1" marL="743040" indent="-285840">
              <a:lnSpc>
                <a:spcPct val="100000"/>
              </a:lnSpc>
              <a:spcBef>
                <a:spcPts val="479"/>
              </a:spcBef>
              <a:buClr>
                <a:srgbClr val="ff0000"/>
              </a:buClr>
              <a:buFont typeface="StarSymbol"/>
              <a:buChar char="—"/>
            </a:pPr>
            <a:r>
              <a:rPr b="0" lang="en-US" sz="2400" spc="-1" strike="noStrike">
                <a:solidFill>
                  <a:srgbClr val="000000"/>
                </a:solidFill>
                <a:latin typeface="Calibri"/>
              </a:rPr>
              <a:t>Is cleared if parity is odd</a:t>
            </a:r>
            <a:endParaRPr b="0" lang="en-IN" sz="2400" spc="-1" strike="noStrike">
              <a:latin typeface="Arial"/>
            </a:endParaRPr>
          </a:p>
          <a:p>
            <a:pPr>
              <a:lnSpc>
                <a:spcPct val="100000"/>
              </a:lnSpc>
              <a:spcBef>
                <a:spcPts val="400"/>
              </a:spcBef>
              <a:buNone/>
            </a:pPr>
            <a:endParaRPr b="0" lang="en-IN" sz="2000" spc="-1" strike="noStrike">
              <a:latin typeface="Arial"/>
            </a:endParaRPr>
          </a:p>
          <a:p>
            <a:pPr marL="743040" indent="-285840">
              <a:lnSpc>
                <a:spcPct val="100000"/>
              </a:lnSpc>
              <a:spcBef>
                <a:spcPts val="400"/>
              </a:spcBef>
              <a:buNone/>
              <a:tabLst>
                <a:tab algn="l" pos="0"/>
              </a:tabLst>
            </a:pPr>
            <a:endParaRPr b="0" lang="en-IN" sz="2000" spc="-1" strike="noStrike">
              <a:latin typeface="Arial"/>
            </a:endParaRPr>
          </a:p>
        </p:txBody>
      </p:sp>
      <p:sp>
        <p:nvSpPr>
          <p:cNvPr id="126" name="Rectangle 2"/>
          <p:cNvSpPr/>
          <p:nvPr/>
        </p:nvSpPr>
        <p:spPr>
          <a:xfrm>
            <a:off x="5009400" y="1816200"/>
            <a:ext cx="3962160" cy="2122200"/>
          </a:xfrm>
          <a:prstGeom prst="rect">
            <a:avLst/>
          </a:prstGeom>
          <a:noFill/>
          <a:ln w="0">
            <a:noFill/>
          </a:ln>
        </p:spPr>
        <p:style>
          <a:lnRef idx="0"/>
          <a:fillRef idx="0"/>
          <a:effectRef idx="0"/>
          <a:fontRef idx="minor"/>
        </p:style>
        <p:txBody>
          <a:bodyPr lIns="90000" rIns="90000" tIns="45000" bIns="45000" anchor="t">
            <a:spAutoFit/>
          </a:bodyPr>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1011 </a:t>
            </a:r>
            <a:r>
              <a:rPr b="0" lang="en-US" sz="2000" spc="-1" strike="noStrike">
                <a:solidFill>
                  <a:srgbClr val="ff3300"/>
                </a:solidFill>
                <a:latin typeface="Arial"/>
              </a:rPr>
              <a:t>0</a:t>
            </a:r>
            <a:r>
              <a:rPr b="0" lang="en-US" sz="2000" spc="-1" strike="noStrike">
                <a:solidFill>
                  <a:srgbClr val="000000"/>
                </a:solidFill>
                <a:latin typeface="Arial"/>
              </a:rPr>
              <a:t>101</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0110 </a:t>
            </a:r>
            <a:r>
              <a:rPr b="0" lang="en-US" sz="2000" spc="-1" strike="noStrike">
                <a:solidFill>
                  <a:srgbClr val="ff3300"/>
                </a:solidFill>
                <a:latin typeface="Arial"/>
              </a:rPr>
              <a:t>1</a:t>
            </a:r>
            <a:r>
              <a:rPr b="0" lang="en-US" sz="2000" spc="-1" strike="noStrike">
                <a:solidFill>
                  <a:srgbClr val="000000"/>
                </a:solidFill>
                <a:latin typeface="Arial"/>
              </a:rPr>
              <a:t>100</a:t>
            </a:r>
            <a:endParaRPr b="0" lang="en-IN" sz="2000" spc="-1" strike="noStrike">
              <a:latin typeface="Arial"/>
            </a:endParaRPr>
          </a:p>
          <a:p>
            <a:pPr marL="9144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a:t>
            </a:r>
            <a:endParaRPr b="0" lang="en-IN" sz="2000" spc="-1" strike="noStrike">
              <a:latin typeface="Arial"/>
            </a:endParaRPr>
          </a:p>
          <a:p>
            <a:pPr marL="457200">
              <a:lnSpc>
                <a:spcPct val="100000"/>
              </a:lnSpc>
              <a:spcBef>
                <a:spcPts val="400"/>
              </a:spcBef>
              <a:buNone/>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1   0010 </a:t>
            </a:r>
            <a:r>
              <a:rPr b="0" lang="en-US" sz="2000" spc="-1" strike="noStrike">
                <a:solidFill>
                  <a:srgbClr val="ff3300"/>
                </a:solidFill>
                <a:latin typeface="Arial"/>
              </a:rPr>
              <a:t>0</a:t>
            </a:r>
            <a:r>
              <a:rPr b="0" lang="en-US" sz="2000" spc="-1" strike="noStrike">
                <a:solidFill>
                  <a:srgbClr val="000000"/>
                </a:solidFill>
                <a:latin typeface="Arial"/>
              </a:rPr>
              <a:t>001</a:t>
            </a:r>
            <a:endParaRPr b="0" lang="en-IN" sz="2000" spc="-1" strike="noStrike">
              <a:latin typeface="Arial"/>
            </a:endParaRPr>
          </a:p>
          <a:p>
            <a:pPr marL="457200">
              <a:lnSpc>
                <a:spcPct val="100000"/>
              </a:lnSpc>
              <a:spcBef>
                <a:spcPts val="400"/>
              </a:spcBef>
              <a:buNone/>
            </a:pPr>
            <a:endParaRPr b="0" lang="en-IN" sz="2000" spc="-1" strike="noStrike">
              <a:latin typeface="Arial"/>
            </a:endParaRPr>
          </a:p>
        </p:txBody>
      </p:sp>
      <p:grpSp>
        <p:nvGrpSpPr>
          <p:cNvPr id="127" name="Group 32"/>
          <p:cNvGrpSpPr/>
          <p:nvPr/>
        </p:nvGrpSpPr>
        <p:grpSpPr>
          <a:xfrm>
            <a:off x="0" y="0"/>
            <a:ext cx="0" cy="0"/>
            <a:chOff x="0" y="0"/>
            <a:chExt cx="0" cy="0"/>
          </a:xfrm>
        </p:grpSpPr>
      </p:grpSp>
      <p:pic>
        <p:nvPicPr>
          <p:cNvPr id="128" name="Picture 33" descr=""/>
          <p:cNvPicPr/>
          <p:nvPr/>
        </p:nvPicPr>
        <p:blipFill>
          <a:blip r:embed="rId1"/>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2" descr=""/>
          <p:cNvPicPr/>
          <p:nvPr/>
        </p:nvPicPr>
        <p:blipFill>
          <a:blip r:embed="rId1"/>
          <a:stretch/>
        </p:blipFill>
        <p:spPr>
          <a:xfrm>
            <a:off x="1103400" y="308160"/>
            <a:ext cx="10475640" cy="6201720"/>
          </a:xfrm>
          <a:prstGeom prst="rect">
            <a:avLst/>
          </a:prstGeom>
          <a:ln w="0">
            <a:noFill/>
          </a:ln>
        </p:spPr>
      </p:pic>
      <p:pic>
        <p:nvPicPr>
          <p:cNvPr id="130"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2" descr=""/>
          <p:cNvPicPr/>
          <p:nvPr/>
        </p:nvPicPr>
        <p:blipFill>
          <a:blip r:embed="rId1"/>
          <a:stretch/>
        </p:blipFill>
        <p:spPr>
          <a:xfrm>
            <a:off x="721800" y="298080"/>
            <a:ext cx="10962360" cy="6291000"/>
          </a:xfrm>
          <a:prstGeom prst="rect">
            <a:avLst/>
          </a:prstGeom>
          <a:ln w="0">
            <a:noFill/>
          </a:ln>
        </p:spPr>
      </p:pic>
      <p:pic>
        <p:nvPicPr>
          <p:cNvPr id="132"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2" descr=""/>
          <p:cNvPicPr/>
          <p:nvPr/>
        </p:nvPicPr>
        <p:blipFill>
          <a:blip r:embed="rId1"/>
          <a:stretch/>
        </p:blipFill>
        <p:spPr>
          <a:xfrm>
            <a:off x="407520" y="447120"/>
            <a:ext cx="11369880" cy="6191640"/>
          </a:xfrm>
          <a:prstGeom prst="rect">
            <a:avLst/>
          </a:prstGeom>
          <a:ln w="0">
            <a:noFill/>
          </a:ln>
        </p:spPr>
      </p:pic>
      <p:pic>
        <p:nvPicPr>
          <p:cNvPr id="134"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Picture 2" descr=""/>
          <p:cNvPicPr/>
          <p:nvPr/>
        </p:nvPicPr>
        <p:blipFill>
          <a:blip r:embed="rId1"/>
          <a:stretch/>
        </p:blipFill>
        <p:spPr>
          <a:xfrm>
            <a:off x="666000" y="387720"/>
            <a:ext cx="10892880" cy="6102360"/>
          </a:xfrm>
          <a:prstGeom prst="rect">
            <a:avLst/>
          </a:prstGeom>
          <a:ln w="0">
            <a:noFill/>
          </a:ln>
        </p:spPr>
      </p:pic>
      <p:pic>
        <p:nvPicPr>
          <p:cNvPr id="136"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2" descr=""/>
          <p:cNvPicPr/>
          <p:nvPr/>
        </p:nvPicPr>
        <p:blipFill>
          <a:blip r:embed="rId1"/>
          <a:stretch/>
        </p:blipFill>
        <p:spPr>
          <a:xfrm>
            <a:off x="626040" y="357840"/>
            <a:ext cx="11052000" cy="6191640"/>
          </a:xfrm>
          <a:prstGeom prst="rect">
            <a:avLst/>
          </a:prstGeom>
          <a:ln w="0">
            <a:noFill/>
          </a:ln>
        </p:spPr>
      </p:pic>
      <p:pic>
        <p:nvPicPr>
          <p:cNvPr id="138"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Picture 2" descr=""/>
          <p:cNvPicPr/>
          <p:nvPr/>
        </p:nvPicPr>
        <p:blipFill>
          <a:blip r:embed="rId1"/>
          <a:stretch/>
        </p:blipFill>
        <p:spPr>
          <a:xfrm>
            <a:off x="904320" y="357840"/>
            <a:ext cx="10813320" cy="6092280"/>
          </a:xfrm>
          <a:prstGeom prst="rect">
            <a:avLst/>
          </a:prstGeom>
          <a:ln w="0">
            <a:noFill/>
          </a:ln>
        </p:spPr>
      </p:pic>
      <p:pic>
        <p:nvPicPr>
          <p:cNvPr id="140"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2" descr=""/>
          <p:cNvPicPr/>
          <p:nvPr/>
        </p:nvPicPr>
        <p:blipFill>
          <a:blip r:embed="rId1"/>
          <a:stretch/>
        </p:blipFill>
        <p:spPr>
          <a:xfrm>
            <a:off x="626040" y="586440"/>
            <a:ext cx="10644480" cy="6003000"/>
          </a:xfrm>
          <a:prstGeom prst="rect">
            <a:avLst/>
          </a:prstGeom>
          <a:ln w="0">
            <a:noFill/>
          </a:ln>
        </p:spPr>
      </p:pic>
      <p:pic>
        <p:nvPicPr>
          <p:cNvPr id="142"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Picture 6" descr=""/>
          <p:cNvPicPr/>
          <p:nvPr/>
        </p:nvPicPr>
        <p:blipFill>
          <a:blip r:embed="rId1"/>
          <a:stretch/>
        </p:blipFill>
        <p:spPr>
          <a:xfrm>
            <a:off x="0" y="0"/>
            <a:ext cx="695880" cy="763200"/>
          </a:xfrm>
          <a:prstGeom prst="rect">
            <a:avLst/>
          </a:prstGeom>
          <a:ln w="9525">
            <a:noFill/>
          </a:ln>
        </p:spPr>
      </p:pic>
      <p:pic>
        <p:nvPicPr>
          <p:cNvPr id="144" name="Picture 8" descr=""/>
          <p:cNvPicPr/>
          <p:nvPr/>
        </p:nvPicPr>
        <p:blipFill>
          <a:blip r:embed="rId2"/>
          <a:stretch/>
        </p:blipFill>
        <p:spPr>
          <a:xfrm>
            <a:off x="978840" y="0"/>
            <a:ext cx="10233720" cy="68576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2" descr=""/>
          <p:cNvPicPr/>
          <p:nvPr/>
        </p:nvPicPr>
        <p:blipFill>
          <a:blip r:embed="rId1"/>
          <a:stretch/>
        </p:blipFill>
        <p:spPr>
          <a:xfrm>
            <a:off x="526680" y="447120"/>
            <a:ext cx="11061720" cy="6191640"/>
          </a:xfrm>
          <a:prstGeom prst="rect">
            <a:avLst/>
          </a:prstGeom>
          <a:ln w="0">
            <a:noFill/>
          </a:ln>
        </p:spPr>
      </p:pic>
      <p:grpSp>
        <p:nvGrpSpPr>
          <p:cNvPr id="146" name="Group 6"/>
          <p:cNvGrpSpPr/>
          <p:nvPr/>
        </p:nvGrpSpPr>
        <p:grpSpPr>
          <a:xfrm>
            <a:off x="0" y="0"/>
            <a:ext cx="0" cy="0"/>
            <a:chOff x="0" y="0"/>
            <a:chExt cx="0" cy="0"/>
          </a:xfrm>
        </p:grpSpPr>
      </p:grpSp>
      <p:pic>
        <p:nvPicPr>
          <p:cNvPr id="147" name="Picture 7"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Picture 2" descr=""/>
          <p:cNvPicPr/>
          <p:nvPr/>
        </p:nvPicPr>
        <p:blipFill>
          <a:blip r:embed="rId1"/>
          <a:stretch/>
        </p:blipFill>
        <p:spPr>
          <a:xfrm>
            <a:off x="655920" y="257400"/>
            <a:ext cx="9918720" cy="6132960"/>
          </a:xfrm>
          <a:prstGeom prst="rect">
            <a:avLst/>
          </a:prstGeom>
          <a:ln w="0">
            <a:noFill/>
          </a:ln>
        </p:spPr>
      </p:pic>
      <p:pic>
        <p:nvPicPr>
          <p:cNvPr id="87"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Picture 2" descr=""/>
          <p:cNvPicPr/>
          <p:nvPr/>
        </p:nvPicPr>
        <p:blipFill>
          <a:blip r:embed="rId1"/>
          <a:stretch/>
        </p:blipFill>
        <p:spPr>
          <a:xfrm>
            <a:off x="596520" y="317880"/>
            <a:ext cx="10843200" cy="6241320"/>
          </a:xfrm>
          <a:prstGeom prst="rect">
            <a:avLst/>
          </a:prstGeom>
          <a:ln w="0">
            <a:noFill/>
          </a:ln>
        </p:spPr>
      </p:pic>
      <p:grpSp>
        <p:nvGrpSpPr>
          <p:cNvPr id="149" name="Group 7"/>
          <p:cNvGrpSpPr/>
          <p:nvPr/>
        </p:nvGrpSpPr>
        <p:grpSpPr>
          <a:xfrm>
            <a:off x="0" y="0"/>
            <a:ext cx="0" cy="0"/>
            <a:chOff x="0" y="0"/>
            <a:chExt cx="0" cy="0"/>
          </a:xfrm>
        </p:grpSpPr>
      </p:grpSp>
      <p:pic>
        <p:nvPicPr>
          <p:cNvPr id="150" name="Picture 11"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Picture 2" descr=""/>
          <p:cNvPicPr/>
          <p:nvPr/>
        </p:nvPicPr>
        <p:blipFill>
          <a:blip r:embed="rId1"/>
          <a:stretch/>
        </p:blipFill>
        <p:spPr>
          <a:xfrm>
            <a:off x="506880" y="347760"/>
            <a:ext cx="10982520" cy="6201720"/>
          </a:xfrm>
          <a:prstGeom prst="rect">
            <a:avLst/>
          </a:prstGeom>
          <a:ln w="0">
            <a:noFill/>
          </a:ln>
        </p:spPr>
      </p:pic>
      <p:pic>
        <p:nvPicPr>
          <p:cNvPr id="152" name="Picture 7"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Picture 2" descr=""/>
          <p:cNvPicPr/>
          <p:nvPr/>
        </p:nvPicPr>
        <p:blipFill>
          <a:blip r:embed="rId1"/>
          <a:stretch/>
        </p:blipFill>
        <p:spPr>
          <a:xfrm>
            <a:off x="646560" y="357840"/>
            <a:ext cx="10971720" cy="6261120"/>
          </a:xfrm>
          <a:prstGeom prst="rect">
            <a:avLst/>
          </a:prstGeom>
          <a:ln w="0">
            <a:noFill/>
          </a:ln>
        </p:spPr>
      </p:pic>
      <p:grpSp>
        <p:nvGrpSpPr>
          <p:cNvPr id="154" name="Group 7"/>
          <p:cNvGrpSpPr/>
          <p:nvPr/>
        </p:nvGrpSpPr>
        <p:grpSpPr>
          <a:xfrm>
            <a:off x="0" y="0"/>
            <a:ext cx="0" cy="0"/>
            <a:chOff x="0" y="0"/>
            <a:chExt cx="0" cy="0"/>
          </a:xfrm>
        </p:grpSpPr>
      </p:grpSp>
      <p:pic>
        <p:nvPicPr>
          <p:cNvPr id="155" name="Picture 11"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2" descr=""/>
          <p:cNvPicPr/>
          <p:nvPr/>
        </p:nvPicPr>
        <p:blipFill>
          <a:blip r:embed="rId1"/>
          <a:stretch/>
        </p:blipFill>
        <p:spPr>
          <a:xfrm>
            <a:off x="437400" y="427320"/>
            <a:ext cx="11270520" cy="6122160"/>
          </a:xfrm>
          <a:prstGeom prst="rect">
            <a:avLst/>
          </a:prstGeom>
          <a:ln w="0">
            <a:noFill/>
          </a:ln>
        </p:spPr>
      </p:pic>
      <p:pic>
        <p:nvPicPr>
          <p:cNvPr id="157" name="Picture 3" descr=""/>
          <p:cNvPicPr/>
          <p:nvPr/>
        </p:nvPicPr>
        <p:blipFill>
          <a:blip r:embed="rId2"/>
          <a:stretch/>
        </p:blipFill>
        <p:spPr>
          <a:xfrm>
            <a:off x="0" y="0"/>
            <a:ext cx="695880" cy="763200"/>
          </a:xfrm>
          <a:prstGeom prst="rect">
            <a:avLst/>
          </a:prstGeom>
          <a:ln w="9525">
            <a:noFill/>
          </a:ln>
        </p:spPr>
      </p:pic>
      <p:sp>
        <p:nvSpPr>
          <p:cNvPr id="158" name="Straight Connector 4"/>
          <p:cNvSpPr/>
          <p:nvPr/>
        </p:nvSpPr>
        <p:spPr>
          <a:xfrm>
            <a:off x="1794960" y="2113920"/>
            <a:ext cx="260280" cy="360"/>
          </a:xfrm>
          <a:prstGeom prst="line">
            <a:avLst/>
          </a:prstGeom>
          <a:ln w="22225">
            <a:solidFill>
              <a:srgbClr val="ffffff"/>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Picture 2" descr=""/>
          <p:cNvPicPr/>
          <p:nvPr/>
        </p:nvPicPr>
        <p:blipFill>
          <a:blip r:embed="rId1"/>
          <a:stretch/>
        </p:blipFill>
        <p:spPr>
          <a:xfrm>
            <a:off x="626040" y="348840"/>
            <a:ext cx="10972440" cy="6082560"/>
          </a:xfrm>
          <a:prstGeom prst="rect">
            <a:avLst/>
          </a:prstGeom>
          <a:ln w="0">
            <a:noFill/>
          </a:ln>
        </p:spPr>
      </p:pic>
      <p:pic>
        <p:nvPicPr>
          <p:cNvPr id="160"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Rectangle 1"/>
          <p:cNvSpPr/>
          <p:nvPr/>
        </p:nvSpPr>
        <p:spPr>
          <a:xfrm>
            <a:off x="278280" y="150840"/>
            <a:ext cx="11718000" cy="6498000"/>
          </a:xfrm>
          <a:prstGeom prst="rect">
            <a:avLst/>
          </a:prstGeom>
          <a:noFill/>
          <a:ln w="0">
            <a:noFill/>
          </a:ln>
        </p:spPr>
        <p:style>
          <a:lnRef idx="0"/>
          <a:fillRef idx="0"/>
          <a:effectRef idx="0"/>
          <a:fontRef idx="minor"/>
        </p:style>
        <p:txBody>
          <a:bodyPr numCol="1" spcCol="0" anchor="t">
            <a:noAutofit/>
          </a:bodyPr>
          <a:p>
            <a:pPr>
              <a:lnSpc>
                <a:spcPct val="80000"/>
              </a:lnSpc>
              <a:spcBef>
                <a:spcPts val="360"/>
              </a:spcBef>
              <a:buNone/>
            </a:pPr>
            <a:endParaRPr b="0" lang="en-IN" sz="1800" spc="-1" strike="noStrike">
              <a:latin typeface="Arial"/>
            </a:endParaRPr>
          </a:p>
          <a:p>
            <a:pPr algn="just">
              <a:lnSpc>
                <a:spcPct val="80000"/>
              </a:lnSpc>
              <a:spcBef>
                <a:spcPts val="479"/>
              </a:spcBef>
              <a:buNone/>
              <a:tabLst>
                <a:tab algn="l" pos="0"/>
              </a:tabLst>
            </a:pPr>
            <a:r>
              <a:rPr b="1" lang="en-US" sz="2400" spc="-1" strike="noStrike">
                <a:solidFill>
                  <a:srgbClr val="000000"/>
                </a:solidFill>
                <a:latin typeface="Calibri"/>
              </a:rPr>
              <a:t>INTR (input): </a:t>
            </a:r>
            <a:r>
              <a:rPr b="0" lang="en-US" sz="2400" spc="-1" strike="noStrike">
                <a:solidFill>
                  <a:srgbClr val="000000"/>
                </a:solidFill>
                <a:latin typeface="Calibri"/>
              </a:rPr>
              <a:t>It is an interrupt request signal. Among interrupts it has lowest priority. When it goes high the program counter does not increment its contents. The microprocessor suspends its normal sequence of operations. After completing the instruction at hand it goes to the call instruction. The INTR line is sampled in the last state of the last machine cycle of the instruction. The microprocessor acknowledges the interrupt signal and issues </a:t>
            </a:r>
            <a:r>
              <a:rPr b="1" lang="en-US" sz="2400" spc="-1" strike="noStrike">
                <a:solidFill>
                  <a:srgbClr val="000000"/>
                </a:solidFill>
                <a:latin typeface="Calibri"/>
              </a:rPr>
              <a:t>INTA</a:t>
            </a:r>
            <a:r>
              <a:rPr b="0" lang="en-US" sz="2400" spc="-1" strike="noStrike">
                <a:solidFill>
                  <a:srgbClr val="000000"/>
                </a:solidFill>
                <a:latin typeface="Calibri"/>
              </a:rPr>
              <a:t> signal. </a:t>
            </a: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r>
              <a:rPr b="1" lang="en-US" sz="2400" spc="-1" strike="noStrike">
                <a:solidFill>
                  <a:srgbClr val="000000"/>
                </a:solidFill>
                <a:latin typeface="Calibri"/>
              </a:rPr>
              <a:t>RST-5.5, RST-6.5, RST-7.5 and TRAP (inputs): </a:t>
            </a:r>
            <a:r>
              <a:rPr b="0" lang="en-US" sz="2400" spc="-1" strike="noStrike">
                <a:solidFill>
                  <a:srgbClr val="000000"/>
                </a:solidFill>
                <a:latin typeface="Calibri"/>
              </a:rPr>
              <a:t> These are interrupts. When an interrupt is recognized the next instruction is executed from a fixed location in the memory as given below:</a:t>
            </a: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endParaRPr b="0" lang="en-IN" sz="2400" spc="-1" strike="noStrike">
              <a:latin typeface="Arial"/>
            </a:endParaRPr>
          </a:p>
          <a:p>
            <a:pPr algn="just">
              <a:lnSpc>
                <a:spcPct val="80000"/>
              </a:lnSpc>
              <a:spcBef>
                <a:spcPts val="479"/>
              </a:spcBef>
              <a:buNone/>
              <a:tabLst>
                <a:tab algn="l" pos="0"/>
              </a:tabLst>
            </a:pPr>
            <a:r>
              <a:rPr b="1" lang="en-US" sz="2400" spc="-1" strike="noStrike">
                <a:solidFill>
                  <a:srgbClr val="000000"/>
                </a:solidFill>
                <a:latin typeface="Calibri"/>
              </a:rPr>
              <a:t>RST 7.5, 6.5, 5.5 </a:t>
            </a:r>
            <a:r>
              <a:rPr b="0" lang="en-US" sz="2400" spc="-1" strike="noStrike">
                <a:solidFill>
                  <a:srgbClr val="000000"/>
                </a:solidFill>
                <a:latin typeface="Calibri"/>
              </a:rPr>
              <a:t>are the restart interrupts. They cause an internal restart to be automatically inserted. Each of them has a programmable mask. The TRAP has the highest priority among interrupts. It is a non-maskable interrupts.  It is unaffected by any mask or interrupt. The priority of the interrupts is in the order of  TRAP(Highest) , RST7.5. RST6.5, RST5.5, INTR.</a:t>
            </a:r>
            <a:endParaRPr b="0" lang="en-IN" sz="2400" spc="-1" strike="noStrike">
              <a:latin typeface="Arial"/>
            </a:endParaRPr>
          </a:p>
        </p:txBody>
      </p:sp>
      <p:pic>
        <p:nvPicPr>
          <p:cNvPr id="162" name="Picture 2" descr=""/>
          <p:cNvPicPr/>
          <p:nvPr/>
        </p:nvPicPr>
        <p:blipFill>
          <a:blip r:embed="rId1"/>
          <a:stretch/>
        </p:blipFill>
        <p:spPr>
          <a:xfrm>
            <a:off x="0" y="0"/>
            <a:ext cx="452520" cy="452520"/>
          </a:xfrm>
          <a:prstGeom prst="rect">
            <a:avLst/>
          </a:prstGeom>
          <a:ln w="9525">
            <a:noFill/>
          </a:ln>
        </p:spPr>
      </p:pic>
      <p:pic>
        <p:nvPicPr>
          <p:cNvPr id="163" name="Picture 4" descr=""/>
          <p:cNvPicPr/>
          <p:nvPr/>
        </p:nvPicPr>
        <p:blipFill>
          <a:blip r:embed="rId2"/>
          <a:stretch/>
        </p:blipFill>
        <p:spPr>
          <a:xfrm>
            <a:off x="3420000" y="3887640"/>
            <a:ext cx="6034320" cy="21254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2" descr=""/>
          <p:cNvPicPr/>
          <p:nvPr/>
        </p:nvPicPr>
        <p:blipFill>
          <a:blip r:embed="rId1"/>
          <a:stretch/>
        </p:blipFill>
        <p:spPr>
          <a:xfrm>
            <a:off x="705600" y="347760"/>
            <a:ext cx="10912680" cy="6231600"/>
          </a:xfrm>
          <a:prstGeom prst="rect">
            <a:avLst/>
          </a:prstGeom>
          <a:ln w="0">
            <a:noFill/>
          </a:ln>
        </p:spPr>
      </p:pic>
      <p:pic>
        <p:nvPicPr>
          <p:cNvPr id="165"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Picture 2" descr=""/>
          <p:cNvPicPr/>
          <p:nvPr/>
        </p:nvPicPr>
        <p:blipFill>
          <a:blip r:embed="rId1"/>
          <a:stretch/>
        </p:blipFill>
        <p:spPr>
          <a:xfrm>
            <a:off x="427320" y="536760"/>
            <a:ext cx="11529000" cy="5784120"/>
          </a:xfrm>
          <a:prstGeom prst="rect">
            <a:avLst/>
          </a:prstGeom>
          <a:ln w="0">
            <a:noFill/>
          </a:ln>
        </p:spPr>
      </p:pic>
      <p:pic>
        <p:nvPicPr>
          <p:cNvPr id="167"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Picture 2" descr=""/>
          <p:cNvPicPr/>
          <p:nvPr/>
        </p:nvPicPr>
        <p:blipFill>
          <a:blip r:embed="rId1"/>
          <a:stretch/>
        </p:blipFill>
        <p:spPr>
          <a:xfrm>
            <a:off x="417600" y="377640"/>
            <a:ext cx="11539080" cy="6171840"/>
          </a:xfrm>
          <a:prstGeom prst="rect">
            <a:avLst/>
          </a:prstGeom>
          <a:ln w="0">
            <a:noFill/>
          </a:ln>
        </p:spPr>
      </p:pic>
      <p:pic>
        <p:nvPicPr>
          <p:cNvPr id="169"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Picture 2" descr=""/>
          <p:cNvPicPr/>
          <p:nvPr/>
        </p:nvPicPr>
        <p:blipFill>
          <a:blip r:embed="rId1"/>
          <a:stretch/>
        </p:blipFill>
        <p:spPr>
          <a:xfrm>
            <a:off x="447120" y="437400"/>
            <a:ext cx="11250720" cy="6022800"/>
          </a:xfrm>
          <a:prstGeom prst="rect">
            <a:avLst/>
          </a:prstGeom>
          <a:ln w="0">
            <a:noFill/>
          </a:ln>
        </p:spPr>
      </p:pic>
      <p:pic>
        <p:nvPicPr>
          <p:cNvPr id="171"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2" descr=""/>
          <p:cNvPicPr/>
          <p:nvPr/>
        </p:nvPicPr>
        <p:blipFill>
          <a:blip r:embed="rId1"/>
          <a:stretch/>
        </p:blipFill>
        <p:spPr>
          <a:xfrm>
            <a:off x="477000" y="606240"/>
            <a:ext cx="11121480" cy="6042600"/>
          </a:xfrm>
          <a:prstGeom prst="rect">
            <a:avLst/>
          </a:prstGeom>
          <a:ln w="0">
            <a:noFill/>
          </a:ln>
        </p:spPr>
      </p:pic>
      <p:pic>
        <p:nvPicPr>
          <p:cNvPr id="89"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Picture 2" descr=""/>
          <p:cNvPicPr/>
          <p:nvPr/>
        </p:nvPicPr>
        <p:blipFill>
          <a:blip r:embed="rId1"/>
          <a:stretch/>
        </p:blipFill>
        <p:spPr>
          <a:xfrm>
            <a:off x="745560" y="636120"/>
            <a:ext cx="10863000" cy="5923440"/>
          </a:xfrm>
          <a:prstGeom prst="rect">
            <a:avLst/>
          </a:prstGeom>
          <a:ln w="0">
            <a:noFill/>
          </a:ln>
        </p:spPr>
      </p:pic>
      <p:pic>
        <p:nvPicPr>
          <p:cNvPr id="173"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Picture 2" descr=""/>
          <p:cNvPicPr/>
          <p:nvPr/>
        </p:nvPicPr>
        <p:blipFill>
          <a:blip r:embed="rId1"/>
          <a:stretch/>
        </p:blipFill>
        <p:spPr>
          <a:xfrm>
            <a:off x="586440" y="427320"/>
            <a:ext cx="10992240" cy="6132240"/>
          </a:xfrm>
          <a:prstGeom prst="rect">
            <a:avLst/>
          </a:prstGeom>
          <a:ln w="0">
            <a:noFill/>
          </a:ln>
        </p:spPr>
      </p:pic>
      <p:pic>
        <p:nvPicPr>
          <p:cNvPr id="175"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Rectangle 2"/>
          <p:cNvSpPr/>
          <p:nvPr/>
        </p:nvSpPr>
        <p:spPr>
          <a:xfrm>
            <a:off x="914400" y="277920"/>
            <a:ext cx="7772040" cy="1142640"/>
          </a:xfrm>
          <a:prstGeom prst="rect">
            <a:avLst/>
          </a:prstGeom>
          <a:noFill/>
          <a:ln w="0">
            <a:noFill/>
          </a:ln>
        </p:spPr>
        <p:style>
          <a:lnRef idx="0"/>
          <a:fillRef idx="0"/>
          <a:effectRef idx="0"/>
          <a:fontRef idx="minor"/>
        </p:style>
        <p:txBody>
          <a:bodyPr lIns="90000" rIns="90000" tIns="45000" bIns="45000" anchor="t">
            <a:noAutofit/>
          </a:bodyPr>
          <a:p>
            <a:pPr algn="ctr">
              <a:lnSpc>
                <a:spcPct val="90000"/>
              </a:lnSpc>
              <a:buNone/>
            </a:pPr>
            <a:r>
              <a:rPr b="1" lang="en-US" sz="4400" spc="-1" strike="noStrike">
                <a:solidFill>
                  <a:srgbClr val="000000"/>
                </a:solidFill>
                <a:latin typeface="Calibri Light"/>
              </a:rPr>
              <a:t>Demultiplexing Address/Data Bus</a:t>
            </a:r>
            <a:endParaRPr b="0" lang="en-IN" sz="4400" spc="-1" strike="noStrike">
              <a:latin typeface="Arial"/>
            </a:endParaRPr>
          </a:p>
        </p:txBody>
      </p:sp>
      <p:sp>
        <p:nvSpPr>
          <p:cNvPr id="177" name="Rectangle 3"/>
          <p:cNvSpPr/>
          <p:nvPr/>
        </p:nvSpPr>
        <p:spPr>
          <a:xfrm>
            <a:off x="914400" y="1600200"/>
            <a:ext cx="10883160" cy="4266720"/>
          </a:xfrm>
          <a:prstGeom prst="rect">
            <a:avLst/>
          </a:prstGeom>
          <a:noFill/>
          <a:ln w="0">
            <a:noFill/>
          </a:ln>
        </p:spPr>
        <p:style>
          <a:lnRef idx="0"/>
          <a:fillRef idx="0"/>
          <a:effectRef idx="0"/>
          <a:fontRef idx="minor"/>
        </p:style>
        <p:txBody>
          <a:bodyPr lIns="90000" rIns="90000" tIns="45000" bIns="45000" anchor="t">
            <a:noAutofit/>
          </a:bodyPr>
          <a:p>
            <a:pPr marL="228600" indent="-228600" algn="just">
              <a:lnSpc>
                <a:spcPct val="90000"/>
              </a:lnSpc>
              <a:spcBef>
                <a:spcPts val="1001"/>
              </a:spcBef>
              <a:buClr>
                <a:srgbClr val="000000"/>
              </a:buClr>
              <a:buFont typeface="Arial"/>
              <a:buChar char="•"/>
            </a:pPr>
            <a:r>
              <a:rPr b="0" lang="en-US" sz="3200" spc="-1" strike="noStrike">
                <a:solidFill>
                  <a:srgbClr val="000000"/>
                </a:solidFill>
                <a:latin typeface="Calibri"/>
              </a:rPr>
              <a:t>8085 identifies a memory location with its 16 address lines, (AD0 to AD7) &amp; (A8 to A15) </a:t>
            </a:r>
            <a:endParaRPr b="0" lang="en-IN" sz="3200" spc="-1" strike="noStrike">
              <a:latin typeface="Arial"/>
            </a:endParaRPr>
          </a:p>
          <a:p>
            <a:pPr marL="228600" indent="-228600" algn="just">
              <a:lnSpc>
                <a:spcPct val="90000"/>
              </a:lnSpc>
              <a:spcBef>
                <a:spcPts val="1001"/>
              </a:spcBef>
              <a:buClr>
                <a:srgbClr val="000000"/>
              </a:buClr>
              <a:buFont typeface="Arial"/>
              <a:buChar char="•"/>
            </a:pPr>
            <a:r>
              <a:rPr b="0" lang="en-US" sz="3200" spc="-1" strike="noStrike">
                <a:solidFill>
                  <a:srgbClr val="000000"/>
                </a:solidFill>
                <a:latin typeface="Calibri"/>
              </a:rPr>
              <a:t>8085 performs data transfer using its data lines, AD0 to AD7</a:t>
            </a:r>
            <a:endParaRPr b="0" lang="en-IN" sz="3200" spc="-1" strike="noStrike">
              <a:latin typeface="Arial"/>
            </a:endParaRPr>
          </a:p>
          <a:p>
            <a:pPr marL="228600" indent="-228600" algn="just">
              <a:lnSpc>
                <a:spcPct val="90000"/>
              </a:lnSpc>
              <a:spcBef>
                <a:spcPts val="1001"/>
              </a:spcBef>
              <a:buClr>
                <a:srgbClr val="000000"/>
              </a:buClr>
              <a:buFont typeface="Arial"/>
              <a:buChar char="•"/>
            </a:pPr>
            <a:r>
              <a:rPr b="0" lang="en-US" sz="3200" spc="-1" strike="noStrike">
                <a:solidFill>
                  <a:srgbClr val="000000"/>
                </a:solidFill>
                <a:latin typeface="Calibri"/>
              </a:rPr>
              <a:t>Lower order address bus &amp; Data bus are multiplexed on same lines i.e. AD0 to AD7.</a:t>
            </a:r>
            <a:endParaRPr b="0" lang="en-IN" sz="3200" spc="-1" strike="noStrike">
              <a:latin typeface="Arial"/>
            </a:endParaRPr>
          </a:p>
          <a:p>
            <a:pPr marL="228600" indent="-228600" algn="just">
              <a:lnSpc>
                <a:spcPct val="90000"/>
              </a:lnSpc>
              <a:spcBef>
                <a:spcPts val="1001"/>
              </a:spcBef>
              <a:buClr>
                <a:srgbClr val="000000"/>
              </a:buClr>
              <a:buFont typeface="Arial"/>
              <a:buChar char="•"/>
            </a:pPr>
            <a:r>
              <a:rPr b="0" lang="en-US" sz="3200" spc="-1" strike="noStrike">
                <a:solidFill>
                  <a:srgbClr val="000000"/>
                </a:solidFill>
                <a:latin typeface="Calibri"/>
              </a:rPr>
              <a:t>Demultiplexing refers to separating Address &amp; Data signals for read/write operations</a:t>
            </a:r>
            <a:endParaRPr b="0" lang="en-IN" sz="3200" spc="-1" strike="noStrike">
              <a:latin typeface="Arial"/>
            </a:endParaRPr>
          </a:p>
          <a:p>
            <a:pPr>
              <a:lnSpc>
                <a:spcPct val="90000"/>
              </a:lnSpc>
              <a:spcBef>
                <a:spcPts val="1001"/>
              </a:spcBef>
              <a:buNone/>
            </a:pPr>
            <a:endParaRPr b="0" lang="en-IN" sz="2800" spc="-1" strike="noStrike">
              <a:latin typeface="Arial"/>
            </a:endParaRPr>
          </a:p>
        </p:txBody>
      </p:sp>
      <p:pic>
        <p:nvPicPr>
          <p:cNvPr id="178" name="Picture 3" descr=""/>
          <p:cNvPicPr/>
          <p:nvPr/>
        </p:nvPicPr>
        <p:blipFill>
          <a:blip r:embed="rId1"/>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9" name="Group 18"/>
          <p:cNvGrpSpPr/>
          <p:nvPr/>
        </p:nvGrpSpPr>
        <p:grpSpPr>
          <a:xfrm>
            <a:off x="1447920" y="1301760"/>
            <a:ext cx="8262360" cy="5149080"/>
            <a:chOff x="1447920" y="1301760"/>
            <a:chExt cx="8262360" cy="5149080"/>
          </a:xfrm>
        </p:grpSpPr>
        <p:sp>
          <p:nvSpPr>
            <p:cNvPr id="180" name="Rectangle 4"/>
            <p:cNvSpPr/>
            <p:nvPr/>
          </p:nvSpPr>
          <p:spPr>
            <a:xfrm>
              <a:off x="1447920" y="1778760"/>
              <a:ext cx="1962000" cy="4099320"/>
            </a:xfrm>
            <a:prstGeom prst="rect">
              <a:avLst/>
            </a:prstGeom>
            <a:solidFill>
              <a:schemeClr val="accent1"/>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1" lang="en-US" sz="2000" spc="-1" strike="noStrike">
                  <a:solidFill>
                    <a:srgbClr val="000000"/>
                  </a:solidFill>
                  <a:latin typeface="Arial"/>
                </a:rPr>
                <a:t>8085</a:t>
              </a:r>
              <a:endParaRPr b="0" lang="en-IN" sz="2000" spc="-1" strike="noStrike">
                <a:latin typeface="Arial"/>
              </a:endParaRPr>
            </a:p>
          </p:txBody>
        </p:sp>
        <p:sp>
          <p:nvSpPr>
            <p:cNvPr id="181" name="Rectangle 5"/>
            <p:cNvSpPr/>
            <p:nvPr/>
          </p:nvSpPr>
          <p:spPr>
            <a:xfrm>
              <a:off x="7748280" y="1778760"/>
              <a:ext cx="1962000" cy="4099320"/>
            </a:xfrm>
            <a:prstGeom prst="rect">
              <a:avLst/>
            </a:prstGeom>
            <a:solidFill>
              <a:schemeClr val="accent1"/>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1" lang="en-US" sz="2000" spc="-1" strike="noStrike">
                  <a:solidFill>
                    <a:srgbClr val="000000"/>
                  </a:solidFill>
                  <a:latin typeface="Arial"/>
                </a:rPr>
                <a:t>Memory</a:t>
              </a:r>
              <a:endParaRPr b="0" lang="en-IN" sz="2000" spc="-1" strike="noStrike">
                <a:latin typeface="Arial"/>
              </a:endParaRPr>
            </a:p>
          </p:txBody>
        </p:sp>
        <p:sp>
          <p:nvSpPr>
            <p:cNvPr id="182" name="AutoShape 6"/>
            <p:cNvSpPr/>
            <p:nvPr/>
          </p:nvSpPr>
          <p:spPr>
            <a:xfrm>
              <a:off x="3410280" y="1969560"/>
              <a:ext cx="4337640" cy="1239120"/>
            </a:xfrm>
            <a:prstGeom prst="rightArrow">
              <a:avLst>
                <a:gd name="adj1" fmla="val 50000"/>
                <a:gd name="adj2" fmla="val 80769"/>
              </a:avLst>
            </a:prstGeom>
            <a:solidFill>
              <a:schemeClr val="accent1"/>
            </a:solidFill>
            <a:ln w="9525">
              <a:solidFill>
                <a:srgbClr val="000000"/>
              </a:solidFill>
              <a:miter/>
            </a:ln>
          </p:spPr>
          <p:style>
            <a:lnRef idx="0"/>
            <a:fillRef idx="0"/>
            <a:effectRef idx="0"/>
            <a:fontRef idx="minor"/>
          </p:style>
        </p:sp>
        <p:sp>
          <p:nvSpPr>
            <p:cNvPr id="183" name="Text Box 7"/>
            <p:cNvSpPr/>
            <p:nvPr/>
          </p:nvSpPr>
          <p:spPr>
            <a:xfrm>
              <a:off x="4752720" y="1758960"/>
              <a:ext cx="16520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1" lang="en-US" sz="2000" spc="-1" strike="noStrike">
                  <a:solidFill>
                    <a:srgbClr val="000000"/>
                  </a:solidFill>
                  <a:latin typeface="Arial"/>
                </a:rPr>
                <a:t>A8-A15</a:t>
              </a:r>
              <a:endParaRPr b="0" lang="en-IN" sz="2000" spc="-1" strike="noStrike">
                <a:latin typeface="Arial"/>
              </a:endParaRPr>
            </a:p>
          </p:txBody>
        </p:sp>
        <p:sp>
          <p:nvSpPr>
            <p:cNvPr id="184" name="Text Box 8"/>
            <p:cNvSpPr/>
            <p:nvPr/>
          </p:nvSpPr>
          <p:spPr>
            <a:xfrm>
              <a:off x="6302160" y="2368800"/>
              <a:ext cx="1135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20H</a:t>
              </a:r>
              <a:endParaRPr b="0" lang="en-IN" sz="1800" spc="-1" strike="noStrike">
                <a:latin typeface="Arial"/>
              </a:endParaRPr>
            </a:p>
          </p:txBody>
        </p:sp>
        <p:sp>
          <p:nvSpPr>
            <p:cNvPr id="185" name="AutoShape 9"/>
            <p:cNvSpPr/>
            <p:nvPr/>
          </p:nvSpPr>
          <p:spPr>
            <a:xfrm>
              <a:off x="3410280" y="3399480"/>
              <a:ext cx="4337640" cy="1048320"/>
            </a:xfrm>
            <a:prstGeom prst="leftRightArrow">
              <a:avLst>
                <a:gd name="adj1" fmla="val 50000"/>
                <a:gd name="adj2" fmla="val 76364"/>
              </a:avLst>
            </a:prstGeom>
            <a:solidFill>
              <a:schemeClr val="accent1"/>
            </a:solidFill>
            <a:ln w="9525">
              <a:solidFill>
                <a:srgbClr val="000000"/>
              </a:solidFill>
              <a:miter/>
            </a:ln>
          </p:spPr>
          <p:style>
            <a:lnRef idx="0"/>
            <a:fillRef idx="0"/>
            <a:effectRef idx="0"/>
            <a:fontRef idx="minor"/>
          </p:style>
        </p:sp>
        <p:sp>
          <p:nvSpPr>
            <p:cNvPr id="186" name="Text Box 10"/>
            <p:cNvSpPr/>
            <p:nvPr/>
          </p:nvSpPr>
          <p:spPr>
            <a:xfrm>
              <a:off x="4649760" y="3188880"/>
              <a:ext cx="1755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1" lang="en-US" sz="2000" spc="-1" strike="noStrike">
                  <a:solidFill>
                    <a:srgbClr val="000000"/>
                  </a:solidFill>
                  <a:latin typeface="Arial"/>
                </a:rPr>
                <a:t>AD0-AD7</a:t>
              </a:r>
              <a:endParaRPr b="0" lang="en-IN" sz="2000" spc="-1" strike="noStrike">
                <a:latin typeface="Arial"/>
              </a:endParaRPr>
            </a:p>
          </p:txBody>
        </p:sp>
        <p:sp>
          <p:nvSpPr>
            <p:cNvPr id="187" name="Text Box 11"/>
            <p:cNvSpPr/>
            <p:nvPr/>
          </p:nvSpPr>
          <p:spPr>
            <a:xfrm>
              <a:off x="6302160" y="3703320"/>
              <a:ext cx="1135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05H</a:t>
              </a:r>
              <a:endParaRPr b="0" lang="en-IN" sz="1800" spc="-1" strike="noStrike">
                <a:latin typeface="Arial"/>
              </a:endParaRPr>
            </a:p>
          </p:txBody>
        </p:sp>
        <p:sp>
          <p:nvSpPr>
            <p:cNvPr id="188" name="Line 12"/>
            <p:cNvSpPr/>
            <p:nvPr/>
          </p:nvSpPr>
          <p:spPr>
            <a:xfrm flipV="1">
              <a:off x="2480400" y="1301760"/>
              <a:ext cx="360" cy="476640"/>
            </a:xfrm>
            <a:prstGeom prst="line">
              <a:avLst/>
            </a:prstGeom>
            <a:ln w="38100">
              <a:solidFill>
                <a:srgbClr val="000000"/>
              </a:solidFill>
              <a:round/>
            </a:ln>
          </p:spPr>
          <p:style>
            <a:lnRef idx="0"/>
            <a:fillRef idx="0"/>
            <a:effectRef idx="0"/>
            <a:fontRef idx="minor"/>
          </p:style>
        </p:sp>
        <p:sp>
          <p:nvSpPr>
            <p:cNvPr id="189" name="Line 13"/>
            <p:cNvSpPr/>
            <p:nvPr/>
          </p:nvSpPr>
          <p:spPr>
            <a:xfrm flipV="1">
              <a:off x="8574120" y="1301760"/>
              <a:ext cx="360" cy="476640"/>
            </a:xfrm>
            <a:prstGeom prst="line">
              <a:avLst/>
            </a:prstGeom>
            <a:ln w="38100">
              <a:solidFill>
                <a:srgbClr val="000000"/>
              </a:solidFill>
              <a:round/>
              <a:headEnd len="med" type="triangle" w="med"/>
            </a:ln>
          </p:spPr>
          <p:style>
            <a:lnRef idx="0"/>
            <a:fillRef idx="0"/>
            <a:effectRef idx="0"/>
            <a:fontRef idx="minor"/>
          </p:style>
        </p:sp>
        <p:sp>
          <p:nvSpPr>
            <p:cNvPr id="190" name="Line 14"/>
            <p:cNvSpPr/>
            <p:nvPr/>
          </p:nvSpPr>
          <p:spPr>
            <a:xfrm>
              <a:off x="2480400" y="1301760"/>
              <a:ext cx="6093720" cy="360"/>
            </a:xfrm>
            <a:prstGeom prst="line">
              <a:avLst/>
            </a:prstGeom>
            <a:ln w="38100">
              <a:solidFill>
                <a:srgbClr val="000000"/>
              </a:solidFill>
              <a:round/>
            </a:ln>
          </p:spPr>
          <p:style>
            <a:lnRef idx="0"/>
            <a:fillRef idx="0"/>
            <a:effectRef idx="0"/>
            <a:fontRef idx="minor"/>
          </p:style>
        </p:sp>
        <p:sp>
          <p:nvSpPr>
            <p:cNvPr id="191" name="Text Box 15"/>
            <p:cNvSpPr/>
            <p:nvPr/>
          </p:nvSpPr>
          <p:spPr>
            <a:xfrm>
              <a:off x="2584080" y="1302120"/>
              <a:ext cx="722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RD</a:t>
              </a:r>
              <a:endParaRPr b="0" lang="en-IN" sz="1800" spc="-1" strike="noStrike">
                <a:latin typeface="Arial"/>
              </a:endParaRPr>
            </a:p>
          </p:txBody>
        </p:sp>
        <p:sp>
          <p:nvSpPr>
            <p:cNvPr id="192" name="Rectangle 16"/>
            <p:cNvSpPr/>
            <p:nvPr/>
          </p:nvSpPr>
          <p:spPr>
            <a:xfrm>
              <a:off x="7748280" y="4543560"/>
              <a:ext cx="1962000" cy="57168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1" lang="en-US" sz="1800" spc="-1" strike="noStrike">
                  <a:solidFill>
                    <a:srgbClr val="000000"/>
                  </a:solidFill>
                  <a:latin typeface="Arial"/>
                </a:rPr>
                <a:t>4FH</a:t>
              </a:r>
              <a:endParaRPr b="0" lang="en-IN" sz="1800" spc="-1" strike="noStrike">
                <a:latin typeface="Arial"/>
              </a:endParaRPr>
            </a:p>
          </p:txBody>
        </p:sp>
        <p:sp>
          <p:nvSpPr>
            <p:cNvPr id="193" name="Line 20"/>
            <p:cNvSpPr/>
            <p:nvPr/>
          </p:nvSpPr>
          <p:spPr>
            <a:xfrm>
              <a:off x="8780760" y="5115600"/>
              <a:ext cx="360" cy="1334880"/>
            </a:xfrm>
            <a:prstGeom prst="line">
              <a:avLst/>
            </a:prstGeom>
            <a:ln w="76200">
              <a:solidFill>
                <a:srgbClr val="000000"/>
              </a:solidFill>
              <a:round/>
            </a:ln>
          </p:spPr>
          <p:style>
            <a:lnRef idx="0"/>
            <a:fillRef idx="0"/>
            <a:effectRef idx="0"/>
            <a:fontRef idx="minor"/>
          </p:style>
        </p:sp>
        <p:sp>
          <p:nvSpPr>
            <p:cNvPr id="194" name="Line 21"/>
            <p:cNvSpPr/>
            <p:nvPr/>
          </p:nvSpPr>
          <p:spPr>
            <a:xfrm flipH="1">
              <a:off x="5520960" y="6450480"/>
              <a:ext cx="3305160" cy="360"/>
            </a:xfrm>
            <a:prstGeom prst="line">
              <a:avLst/>
            </a:prstGeom>
            <a:ln w="76200">
              <a:solidFill>
                <a:srgbClr val="000000"/>
              </a:solidFill>
              <a:round/>
            </a:ln>
          </p:spPr>
          <p:style>
            <a:lnRef idx="0"/>
            <a:fillRef idx="0"/>
            <a:effectRef idx="0"/>
            <a:fontRef idx="minor"/>
          </p:style>
        </p:sp>
        <p:sp>
          <p:nvSpPr>
            <p:cNvPr id="195" name="Line 22"/>
            <p:cNvSpPr/>
            <p:nvPr/>
          </p:nvSpPr>
          <p:spPr>
            <a:xfrm flipV="1">
              <a:off x="5578920" y="4161960"/>
              <a:ext cx="360" cy="2288520"/>
            </a:xfrm>
            <a:prstGeom prst="line">
              <a:avLst/>
            </a:prstGeom>
            <a:ln w="76200">
              <a:solidFill>
                <a:srgbClr val="000000"/>
              </a:solidFill>
              <a:round/>
              <a:tailEnd len="med" type="triangle" w="med"/>
            </a:ln>
          </p:spPr>
          <p:style>
            <a:lnRef idx="0"/>
            <a:fillRef idx="0"/>
            <a:effectRef idx="0"/>
            <a:fontRef idx="minor"/>
          </p:style>
        </p:sp>
      </p:grpSp>
      <p:sp>
        <p:nvSpPr>
          <p:cNvPr id="196" name="Rectangle 2"/>
          <p:cNvSpPr/>
          <p:nvPr/>
        </p:nvSpPr>
        <p:spPr>
          <a:xfrm>
            <a:off x="914400" y="277920"/>
            <a:ext cx="7772040" cy="114264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4400" spc="-1" strike="noStrike">
                <a:solidFill>
                  <a:srgbClr val="000000"/>
                </a:solidFill>
                <a:latin typeface="Calibri Light"/>
              </a:rPr>
              <a:t>Need for Demultiplexing…</a:t>
            </a:r>
            <a:endParaRPr b="0" lang="en-IN" sz="4400" spc="-1" strike="noStrike">
              <a:latin typeface="Arial"/>
            </a:endParaRPr>
          </a:p>
        </p:txBody>
      </p:sp>
      <p:pic>
        <p:nvPicPr>
          <p:cNvPr id="197" name="Picture 19" descr=""/>
          <p:cNvPicPr/>
          <p:nvPr/>
        </p:nvPicPr>
        <p:blipFill>
          <a:blip r:embed="rId1"/>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8" name="Group 3"/>
          <p:cNvGrpSpPr/>
          <p:nvPr/>
        </p:nvGrpSpPr>
        <p:grpSpPr>
          <a:xfrm>
            <a:off x="392760" y="286920"/>
            <a:ext cx="11406600" cy="6283800"/>
            <a:chOff x="392760" y="286920"/>
            <a:chExt cx="11406600" cy="6283800"/>
          </a:xfrm>
        </p:grpSpPr>
        <p:pic>
          <p:nvPicPr>
            <p:cNvPr id="199" name="Picture 4" descr="scan0005"/>
            <p:cNvPicPr/>
            <p:nvPr/>
          </p:nvPicPr>
          <p:blipFill>
            <a:blip r:embed="rId1">
              <a:lum bright="12000"/>
            </a:blip>
            <a:stretch/>
          </p:blipFill>
          <p:spPr>
            <a:xfrm>
              <a:off x="392760" y="286920"/>
              <a:ext cx="11406600" cy="5983560"/>
            </a:xfrm>
            <a:prstGeom prst="rect">
              <a:avLst/>
            </a:prstGeom>
            <a:ln w="0">
              <a:noFill/>
            </a:ln>
          </p:spPr>
        </p:pic>
        <p:sp>
          <p:nvSpPr>
            <p:cNvPr id="200" name="Text Box 5"/>
            <p:cNvSpPr/>
            <p:nvPr/>
          </p:nvSpPr>
          <p:spPr>
            <a:xfrm>
              <a:off x="419760" y="6087600"/>
              <a:ext cx="2162160" cy="483120"/>
            </a:xfrm>
            <a:prstGeom prst="rect">
              <a:avLst/>
            </a:prstGeom>
            <a:solidFill>
              <a:srgbClr val="ffffff"/>
            </a:solidFill>
            <a:ln w="0">
              <a:noFill/>
            </a:ln>
          </p:spPr>
          <p:style>
            <a:lnRef idx="0"/>
            <a:fillRef idx="0"/>
            <a:effectRef idx="0"/>
            <a:fontRef idx="minor"/>
          </p:style>
        </p:sp>
      </p:grpSp>
      <p:pic>
        <p:nvPicPr>
          <p:cNvPr id="201" name="Picture 4" descr=""/>
          <p:cNvPicPr/>
          <p:nvPr/>
        </p:nvPicPr>
        <p:blipFill>
          <a:blip r:embed="rId2"/>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Picture 2" descr=""/>
          <p:cNvPicPr/>
          <p:nvPr/>
        </p:nvPicPr>
        <p:blipFill>
          <a:blip r:embed="rId1"/>
          <a:stretch/>
        </p:blipFill>
        <p:spPr>
          <a:xfrm>
            <a:off x="1518480" y="141840"/>
            <a:ext cx="8581680" cy="5167080"/>
          </a:xfrm>
          <a:prstGeom prst="rect">
            <a:avLst/>
          </a:prstGeom>
          <a:ln w="0">
            <a:noFill/>
          </a:ln>
        </p:spPr>
      </p:pic>
      <p:pic>
        <p:nvPicPr>
          <p:cNvPr id="203" name="Picture 8" descr=""/>
          <p:cNvPicPr/>
          <p:nvPr/>
        </p:nvPicPr>
        <p:blipFill>
          <a:blip r:embed="rId2"/>
          <a:stretch/>
        </p:blipFill>
        <p:spPr>
          <a:xfrm>
            <a:off x="2072160" y="5419440"/>
            <a:ext cx="7650360" cy="1296360"/>
          </a:xfrm>
          <a:prstGeom prst="rect">
            <a:avLst/>
          </a:prstGeom>
          <a:ln w="0">
            <a:noFill/>
          </a:ln>
        </p:spPr>
      </p:pic>
      <p:pic>
        <p:nvPicPr>
          <p:cNvPr id="204" name="Picture 9" descr=""/>
          <p:cNvPicPr/>
          <p:nvPr/>
        </p:nvPicPr>
        <p:blipFill>
          <a:blip r:embed="rId3"/>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Picture 2" descr=""/>
          <p:cNvPicPr/>
          <p:nvPr/>
        </p:nvPicPr>
        <p:blipFill>
          <a:blip r:embed="rId1"/>
          <a:stretch/>
        </p:blipFill>
        <p:spPr>
          <a:xfrm>
            <a:off x="645840" y="150840"/>
            <a:ext cx="10150200" cy="5443920"/>
          </a:xfrm>
          <a:prstGeom prst="rect">
            <a:avLst/>
          </a:prstGeom>
          <a:ln w="0">
            <a:noFill/>
          </a:ln>
        </p:spPr>
      </p:pic>
      <p:pic>
        <p:nvPicPr>
          <p:cNvPr id="206" name="Picture 4" descr=""/>
          <p:cNvPicPr/>
          <p:nvPr/>
        </p:nvPicPr>
        <p:blipFill>
          <a:blip r:embed="rId2"/>
          <a:stretch/>
        </p:blipFill>
        <p:spPr>
          <a:xfrm>
            <a:off x="1191240" y="6063840"/>
            <a:ext cx="8715960" cy="665640"/>
          </a:xfrm>
          <a:prstGeom prst="rect">
            <a:avLst/>
          </a:prstGeom>
          <a:ln w="0">
            <a:noFill/>
          </a:ln>
        </p:spPr>
      </p:pic>
      <p:pic>
        <p:nvPicPr>
          <p:cNvPr id="207" name="Picture 5" descr=""/>
          <p:cNvPicPr/>
          <p:nvPr/>
        </p:nvPicPr>
        <p:blipFill>
          <a:blip r:embed="rId3"/>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Picture 2" descr=""/>
          <p:cNvPicPr/>
          <p:nvPr/>
        </p:nvPicPr>
        <p:blipFill>
          <a:blip r:embed="rId1"/>
          <a:stretch/>
        </p:blipFill>
        <p:spPr>
          <a:xfrm>
            <a:off x="754920" y="598680"/>
            <a:ext cx="9663840" cy="5190840"/>
          </a:xfrm>
          <a:prstGeom prst="rect">
            <a:avLst/>
          </a:prstGeom>
          <a:ln w="0">
            <a:noFill/>
          </a:ln>
        </p:spPr>
      </p:pic>
      <p:pic>
        <p:nvPicPr>
          <p:cNvPr id="209" name="Picture 4" descr=""/>
          <p:cNvPicPr/>
          <p:nvPr/>
        </p:nvPicPr>
        <p:blipFill>
          <a:blip r:embed="rId2"/>
          <a:stretch/>
        </p:blipFill>
        <p:spPr>
          <a:xfrm>
            <a:off x="3250440" y="5970600"/>
            <a:ext cx="5289120" cy="677520"/>
          </a:xfrm>
          <a:prstGeom prst="rect">
            <a:avLst/>
          </a:prstGeom>
          <a:ln w="0">
            <a:noFill/>
          </a:ln>
        </p:spPr>
      </p:pic>
      <p:pic>
        <p:nvPicPr>
          <p:cNvPr id="210" name="Picture 5" descr=""/>
          <p:cNvPicPr/>
          <p:nvPr/>
        </p:nvPicPr>
        <p:blipFill>
          <a:blip r:embed="rId3"/>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Box 1"/>
          <p:cNvSpPr/>
          <p:nvPr/>
        </p:nvSpPr>
        <p:spPr>
          <a:xfrm>
            <a:off x="469800" y="533520"/>
            <a:ext cx="11123280" cy="4782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000000"/>
                </a:solidFill>
                <a:latin typeface="Arial"/>
              </a:rPr>
              <a:t>There are different ways of specifying data for instructions, the machine codes of all the instructions are not of the same length.</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r>
              <a:rPr b="0" lang="en-US" sz="2800" spc="-1" strike="noStrike">
                <a:solidFill>
                  <a:srgbClr val="000000"/>
                </a:solidFill>
                <a:latin typeface="Arial"/>
              </a:rPr>
              <a:t>There are three different types of the INTEL 8085 instructions as described below :</a:t>
            </a:r>
            <a:endParaRPr b="0" lang="en-IN" sz="2800" spc="-1" strike="noStrike">
              <a:latin typeface="Arial"/>
            </a:endParaRPr>
          </a:p>
          <a:p>
            <a:pPr>
              <a:lnSpc>
                <a:spcPct val="100000"/>
              </a:lnSpc>
              <a:buNone/>
            </a:pPr>
            <a:endParaRPr b="0" lang="en-IN" sz="2800" spc="-1" strike="noStrike">
              <a:latin typeface="Arial"/>
            </a:endParaRPr>
          </a:p>
          <a:p>
            <a:pPr marL="343080" indent="-343080">
              <a:lnSpc>
                <a:spcPct val="100000"/>
              </a:lnSpc>
              <a:buClr>
                <a:srgbClr val="000000"/>
              </a:buClr>
              <a:buFont typeface="StarSymbol"/>
              <a:buAutoNum type="arabicParenR"/>
            </a:pPr>
            <a:r>
              <a:rPr b="0" lang="en-US" sz="2800" spc="-1" strike="noStrike">
                <a:solidFill>
                  <a:srgbClr val="000000"/>
                </a:solidFill>
                <a:latin typeface="Arial"/>
              </a:rPr>
              <a:t>Single Byte instruction- MOV A,B</a:t>
            </a:r>
            <a:endParaRPr b="0" lang="en-IN" sz="2800" spc="-1" strike="noStrike">
              <a:latin typeface="Arial"/>
            </a:endParaRPr>
          </a:p>
          <a:p>
            <a:pPr marL="343080" indent="-343080">
              <a:lnSpc>
                <a:spcPct val="100000"/>
              </a:lnSpc>
              <a:buNone/>
              <a:tabLst>
                <a:tab algn="l" pos="0"/>
              </a:tabLst>
            </a:pPr>
            <a:endParaRPr b="0" lang="en-IN" sz="2800" spc="-1" strike="noStrike">
              <a:latin typeface="Arial"/>
            </a:endParaRPr>
          </a:p>
          <a:p>
            <a:pPr marL="343080" indent="-343080">
              <a:lnSpc>
                <a:spcPct val="100000"/>
              </a:lnSpc>
              <a:buNone/>
              <a:tabLst>
                <a:tab algn="l" pos="0"/>
              </a:tabLst>
            </a:pPr>
            <a:r>
              <a:rPr b="0" lang="en-US" sz="2800" spc="-1" strike="noStrike">
                <a:solidFill>
                  <a:srgbClr val="000000"/>
                </a:solidFill>
                <a:latin typeface="Arial"/>
              </a:rPr>
              <a:t>2) Two Byte instruction.  MVI B,05</a:t>
            </a:r>
            <a:endParaRPr b="0" lang="en-IN" sz="2800" spc="-1" strike="noStrike">
              <a:latin typeface="Arial"/>
            </a:endParaRPr>
          </a:p>
          <a:p>
            <a:pPr marL="343080" indent="-343080">
              <a:lnSpc>
                <a:spcPct val="100000"/>
              </a:lnSpc>
              <a:buNone/>
              <a:tabLst>
                <a:tab algn="l" pos="0"/>
              </a:tabLst>
            </a:pPr>
            <a:endParaRPr b="0" lang="en-IN" sz="2800" spc="-1" strike="noStrike">
              <a:latin typeface="Arial"/>
            </a:endParaRPr>
          </a:p>
          <a:p>
            <a:pPr marL="343080" indent="-343080">
              <a:lnSpc>
                <a:spcPct val="100000"/>
              </a:lnSpc>
              <a:buNone/>
              <a:tabLst>
                <a:tab algn="l" pos="0"/>
              </a:tabLst>
            </a:pPr>
            <a:r>
              <a:rPr b="0" lang="en-US" sz="2800" spc="-1" strike="noStrike">
                <a:solidFill>
                  <a:srgbClr val="000000"/>
                </a:solidFill>
                <a:latin typeface="Arial"/>
              </a:rPr>
              <a:t>3) Three Byte instruction.  LDA 2500H</a:t>
            </a:r>
            <a:endParaRPr b="0" lang="en-IN" sz="2800" spc="-1" strike="noStrike">
              <a:latin typeface="Arial"/>
            </a:endParaRPr>
          </a:p>
        </p:txBody>
      </p:sp>
      <p:pic>
        <p:nvPicPr>
          <p:cNvPr id="212"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EE7053CF-4514-4F56-A3BA-02E6DBA7A07B}" type="slidenum">
              <a:t>48</a:t>
            </a:fld>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211">
                                            <p:txEl>
                                              <p:pRg st="0" end="0"/>
                                            </p:txEl>
                                          </p:spTgt>
                                        </p:tgtEl>
                                        <p:attrNameLst>
                                          <p:attrName>style.visibility</p:attrName>
                                        </p:attrNameLst>
                                      </p:cBhvr>
                                      <p:to>
                                        <p:strVal val="visible"/>
                                      </p:to>
                                    </p:set>
                                    <p:anim calcmode="lin" valueType="num">
                                      <p:cBhvr additive="repl">
                                        <p:cTn id="25" dur="500" fill="hold"/>
                                        <p:tgtEl>
                                          <p:spTgt spid="211">
                                            <p:txEl>
                                              <p:pRg st="0" end="0"/>
                                            </p:txEl>
                                          </p:spTgt>
                                        </p:tgtEl>
                                        <p:attrNameLst>
                                          <p:attrName>ppt_x</p:attrName>
                                        </p:attrNameLst>
                                      </p:cBhvr>
                                      <p:tavLst>
                                        <p:tav tm="0">
                                          <p:val>
                                            <p:strVal val="#ppt_x"/>
                                          </p:val>
                                        </p:tav>
                                        <p:tav tm="100000">
                                          <p:val>
                                            <p:strVal val="#ppt_x"/>
                                          </p:val>
                                        </p:tav>
                                      </p:tavLst>
                                    </p:anim>
                                    <p:anim calcmode="lin" valueType="num">
                                      <p:cBhvr additive="repl">
                                        <p:cTn id="26" dur="500" fill="hold"/>
                                        <p:tgtEl>
                                          <p:spTgt spid="211">
                                            <p:txEl>
                                              <p:pRg st="0" end="0"/>
                                            </p:txEl>
                                          </p:spTgt>
                                        </p:tgtEl>
                                        <p:attrNameLst>
                                          <p:attrName>ppt_y</p:attrName>
                                        </p:attrNameLst>
                                      </p:cBhvr>
                                      <p:tavLst>
                                        <p:tav tm="0">
                                          <p:val>
                                            <p:strVal val="1+#ppt_h/2"/>
                                          </p:val>
                                        </p:tav>
                                        <p:tav tm="100000">
                                          <p:val>
                                            <p:strVal val="#ppt_y"/>
                                          </p:val>
                                        </p:tav>
                                      </p:tavLst>
                                    </p:anim>
                                  </p:childTnLst>
                                </p:cTn>
                              </p:par>
                              <p:par>
                                <p:cTn id="27" nodeType="withEffect" fill="hold" presetClass="entr" presetID="2" presetSubtype="4">
                                  <p:stCondLst>
                                    <p:cond delay="0"/>
                                  </p:stCondLst>
                                  <p:childTnLst>
                                    <p:set>
                                      <p:cBhvr>
                                        <p:cTn id="28" dur="1" fill="hold">
                                          <p:stCondLst>
                                            <p:cond delay="0"/>
                                          </p:stCondLst>
                                        </p:cTn>
                                        <p:tgtEl>
                                          <p:spTgt spid="211">
                                            <p:txEl>
                                              <p:pRg st="2" end="2"/>
                                            </p:txEl>
                                          </p:spTgt>
                                        </p:tgtEl>
                                        <p:attrNameLst>
                                          <p:attrName>style.visibility</p:attrName>
                                        </p:attrNameLst>
                                      </p:cBhvr>
                                      <p:to>
                                        <p:strVal val="visible"/>
                                      </p:to>
                                    </p:set>
                                    <p:anim calcmode="lin" valueType="num">
                                      <p:cBhvr additive="repl">
                                        <p:cTn id="29" dur="500" fill="hold"/>
                                        <p:tgtEl>
                                          <p:spTgt spid="211">
                                            <p:txEl>
                                              <p:pRg st="2" end="2"/>
                                            </p:txEl>
                                          </p:spTgt>
                                        </p:tgtEl>
                                        <p:attrNameLst>
                                          <p:attrName>ppt_x</p:attrName>
                                        </p:attrNameLst>
                                      </p:cBhvr>
                                      <p:tavLst>
                                        <p:tav tm="0">
                                          <p:val>
                                            <p:strVal val="#ppt_x"/>
                                          </p:val>
                                        </p:tav>
                                        <p:tav tm="100000">
                                          <p:val>
                                            <p:strVal val="#ppt_x"/>
                                          </p:val>
                                        </p:tav>
                                      </p:tavLst>
                                    </p:anim>
                                    <p:anim calcmode="lin" valueType="num">
                                      <p:cBhvr additive="repl">
                                        <p:cTn id="30" dur="500" fill="hold"/>
                                        <p:tgtEl>
                                          <p:spTgt spid="211">
                                            <p:txEl>
                                              <p:pRg st="2" end="2"/>
                                            </p:txEl>
                                          </p:spTgt>
                                        </p:tgtEl>
                                        <p:attrNameLst>
                                          <p:attrName>ppt_y</p:attrName>
                                        </p:attrNameLst>
                                      </p:cBhvr>
                                      <p:tavLst>
                                        <p:tav tm="0">
                                          <p:val>
                                            <p:strVal val="1+#ppt_h/2"/>
                                          </p:val>
                                        </p:tav>
                                        <p:tav tm="100000">
                                          <p:val>
                                            <p:strVal val="#ppt_y"/>
                                          </p:val>
                                        </p:tav>
                                      </p:tavLst>
                                    </p:anim>
                                  </p:childTnLst>
                                </p:cTn>
                              </p:par>
                              <p:par>
                                <p:cTn id="31" nodeType="withEffect" fill="hold" presetClass="entr" presetID="2" presetSubtype="4">
                                  <p:stCondLst>
                                    <p:cond delay="0"/>
                                  </p:stCondLst>
                                  <p:childTnLst>
                                    <p:set>
                                      <p:cBhvr>
                                        <p:cTn id="32" dur="1" fill="hold">
                                          <p:stCondLst>
                                            <p:cond delay="0"/>
                                          </p:stCondLst>
                                        </p:cTn>
                                        <p:tgtEl>
                                          <p:spTgt spid="211">
                                            <p:txEl>
                                              <p:pRg st="4" end="4"/>
                                            </p:txEl>
                                          </p:spTgt>
                                        </p:tgtEl>
                                        <p:attrNameLst>
                                          <p:attrName>style.visibility</p:attrName>
                                        </p:attrNameLst>
                                      </p:cBhvr>
                                      <p:to>
                                        <p:strVal val="visible"/>
                                      </p:to>
                                    </p:set>
                                    <p:anim calcmode="lin" valueType="num">
                                      <p:cBhvr additive="repl">
                                        <p:cTn id="33" dur="500" fill="hold"/>
                                        <p:tgtEl>
                                          <p:spTgt spid="211">
                                            <p:txEl>
                                              <p:pRg st="4" end="4"/>
                                            </p:txEl>
                                          </p:spTgt>
                                        </p:tgtEl>
                                        <p:attrNameLst>
                                          <p:attrName>ppt_x</p:attrName>
                                        </p:attrNameLst>
                                      </p:cBhvr>
                                      <p:tavLst>
                                        <p:tav tm="0">
                                          <p:val>
                                            <p:strVal val="#ppt_x"/>
                                          </p:val>
                                        </p:tav>
                                        <p:tav tm="100000">
                                          <p:val>
                                            <p:strVal val="#ppt_x"/>
                                          </p:val>
                                        </p:tav>
                                      </p:tavLst>
                                    </p:anim>
                                    <p:anim calcmode="lin" valueType="num">
                                      <p:cBhvr additive="repl">
                                        <p:cTn id="34" dur="500" fill="hold"/>
                                        <p:tgtEl>
                                          <p:spTgt spid="211">
                                            <p:txEl>
                                              <p:pRg st="4" end="4"/>
                                            </p:txEl>
                                          </p:spTgt>
                                        </p:tgtEl>
                                        <p:attrNameLst>
                                          <p:attrName>ppt_y</p:attrName>
                                        </p:attrNameLst>
                                      </p:cBhvr>
                                      <p:tavLst>
                                        <p:tav tm="0">
                                          <p:val>
                                            <p:strVal val="1+#ppt_h/2"/>
                                          </p:val>
                                        </p:tav>
                                        <p:tav tm="100000">
                                          <p:val>
                                            <p:strVal val="#ppt_y"/>
                                          </p:val>
                                        </p:tav>
                                      </p:tavLst>
                                    </p:anim>
                                  </p:childTnLst>
                                </p:cTn>
                              </p:par>
                              <p:par>
                                <p:cTn id="35" nodeType="withEffect" fill="hold" presetClass="entr" presetID="2" presetSubtype="4">
                                  <p:stCondLst>
                                    <p:cond delay="0"/>
                                  </p:stCondLst>
                                  <p:childTnLst>
                                    <p:set>
                                      <p:cBhvr>
                                        <p:cTn id="36" dur="1" fill="hold">
                                          <p:stCondLst>
                                            <p:cond delay="0"/>
                                          </p:stCondLst>
                                        </p:cTn>
                                        <p:tgtEl>
                                          <p:spTgt spid="211">
                                            <p:txEl>
                                              <p:pRg st="6" end="6"/>
                                            </p:txEl>
                                          </p:spTgt>
                                        </p:tgtEl>
                                        <p:attrNameLst>
                                          <p:attrName>style.visibility</p:attrName>
                                        </p:attrNameLst>
                                      </p:cBhvr>
                                      <p:to>
                                        <p:strVal val="visible"/>
                                      </p:to>
                                    </p:set>
                                    <p:anim calcmode="lin" valueType="num">
                                      <p:cBhvr additive="repl">
                                        <p:cTn id="37" dur="500" fill="hold"/>
                                        <p:tgtEl>
                                          <p:spTgt spid="211">
                                            <p:txEl>
                                              <p:pRg st="6" end="6"/>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211">
                                            <p:txEl>
                                              <p:pRg st="6" end="6"/>
                                            </p:txEl>
                                          </p:spTgt>
                                        </p:tgtEl>
                                        <p:attrNameLst>
                                          <p:attrName>ppt_y</p:attrName>
                                        </p:attrNameLst>
                                      </p:cBhvr>
                                      <p:tavLst>
                                        <p:tav tm="0">
                                          <p:val>
                                            <p:strVal val="1+#ppt_h/2"/>
                                          </p:val>
                                        </p:tav>
                                        <p:tav tm="100000">
                                          <p:val>
                                            <p:strVal val="#ppt_y"/>
                                          </p:val>
                                        </p:tav>
                                      </p:tavLst>
                                    </p:anim>
                                  </p:childTnLst>
                                </p:cTn>
                              </p:par>
                              <p:par>
                                <p:cTn id="39" nodeType="withEffect" fill="hold" presetClass="entr" presetID="2" presetSubtype="4">
                                  <p:stCondLst>
                                    <p:cond delay="0"/>
                                  </p:stCondLst>
                                  <p:childTnLst>
                                    <p:set>
                                      <p:cBhvr>
                                        <p:cTn id="40" dur="1" fill="hold">
                                          <p:stCondLst>
                                            <p:cond delay="0"/>
                                          </p:stCondLst>
                                        </p:cTn>
                                        <p:tgtEl>
                                          <p:spTgt spid="211">
                                            <p:txEl>
                                              <p:pRg st="8" end="8"/>
                                            </p:txEl>
                                          </p:spTgt>
                                        </p:tgtEl>
                                        <p:attrNameLst>
                                          <p:attrName>style.visibility</p:attrName>
                                        </p:attrNameLst>
                                      </p:cBhvr>
                                      <p:to>
                                        <p:strVal val="visible"/>
                                      </p:to>
                                    </p:set>
                                    <p:anim calcmode="lin" valueType="num">
                                      <p:cBhvr additive="repl">
                                        <p:cTn id="41" dur="500" fill="hold"/>
                                        <p:tgtEl>
                                          <p:spTgt spid="211">
                                            <p:txEl>
                                              <p:pRg st="8" end="8"/>
                                            </p:txEl>
                                          </p:spTgt>
                                        </p:tgtEl>
                                        <p:attrNameLst>
                                          <p:attrName>ppt_x</p:attrName>
                                        </p:attrNameLst>
                                      </p:cBhvr>
                                      <p:tavLst>
                                        <p:tav tm="0">
                                          <p:val>
                                            <p:strVal val="#ppt_x"/>
                                          </p:val>
                                        </p:tav>
                                        <p:tav tm="100000">
                                          <p:val>
                                            <p:strVal val="#ppt_x"/>
                                          </p:val>
                                        </p:tav>
                                      </p:tavLst>
                                    </p:anim>
                                    <p:anim calcmode="lin" valueType="num">
                                      <p:cBhvr additive="repl">
                                        <p:cTn id="42" dur="500" fill="hold"/>
                                        <p:tgtEl>
                                          <p:spTgt spid="2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Box 1"/>
          <p:cNvSpPr/>
          <p:nvPr/>
        </p:nvSpPr>
        <p:spPr>
          <a:xfrm>
            <a:off x="595440" y="380880"/>
            <a:ext cx="10989360" cy="462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000000"/>
                </a:solidFill>
                <a:latin typeface="Arial"/>
              </a:rPr>
              <a:t>Each instruction require certain data on which it has to operate. It has various techniques to specify data for instructions. These techniques are known as </a:t>
            </a:r>
            <a:r>
              <a:rPr b="0" lang="en-US" sz="2800" spc="-1" strike="noStrike">
                <a:solidFill>
                  <a:srgbClr val="ff0000"/>
                </a:solidFill>
                <a:latin typeface="Arial"/>
              </a:rPr>
              <a:t>ADDRESSING MODES</a:t>
            </a:r>
            <a:r>
              <a:rPr b="0" lang="en-US" sz="2800" spc="-1" strike="noStrike">
                <a:solidFill>
                  <a:srgbClr val="000000"/>
                </a:solidFill>
                <a:latin typeface="Arial"/>
              </a:rPr>
              <a:t>. </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r>
              <a:rPr b="0" lang="en-US" sz="2800" spc="-1" strike="noStrike">
                <a:solidFill>
                  <a:srgbClr val="000000"/>
                </a:solidFill>
                <a:latin typeface="Arial"/>
              </a:rPr>
              <a:t>In 8085 there are 4 types of addressing modes:</a:t>
            </a:r>
            <a:endParaRPr b="0" lang="en-IN" sz="2800" spc="-1" strike="noStrike">
              <a:latin typeface="Arial"/>
            </a:endParaRPr>
          </a:p>
          <a:p>
            <a:pPr>
              <a:lnSpc>
                <a:spcPct val="100000"/>
              </a:lnSpc>
              <a:buNone/>
            </a:pPr>
            <a:endParaRPr b="0" lang="en-IN" sz="2800" spc="-1" strike="noStrike">
              <a:latin typeface="Arial"/>
            </a:endParaRPr>
          </a:p>
          <a:p>
            <a:pPr lvl="1" marL="990720" indent="-533520">
              <a:lnSpc>
                <a:spcPct val="80000"/>
              </a:lnSpc>
              <a:buClr>
                <a:srgbClr val="000000"/>
              </a:buClr>
              <a:buFont typeface="StarSymbol"/>
              <a:buAutoNum type="arabicPeriod"/>
            </a:pPr>
            <a:r>
              <a:rPr b="0" lang="en-US" sz="2800" spc="-1" strike="noStrike">
                <a:solidFill>
                  <a:srgbClr val="000000"/>
                </a:solidFill>
                <a:latin typeface="Arial"/>
              </a:rPr>
              <a:t>Direct Addressing</a:t>
            </a:r>
            <a:endParaRPr b="0" lang="en-IN" sz="2800" spc="-1" strike="noStrike">
              <a:latin typeface="Arial"/>
            </a:endParaRPr>
          </a:p>
          <a:p>
            <a:pPr lvl="1" marL="990720" indent="-533520">
              <a:lnSpc>
                <a:spcPct val="80000"/>
              </a:lnSpc>
              <a:buClr>
                <a:srgbClr val="000000"/>
              </a:buClr>
              <a:buFont typeface="StarSymbol"/>
              <a:buAutoNum type="arabicPeriod"/>
            </a:pPr>
            <a:r>
              <a:rPr b="0" lang="en-US" sz="2800" spc="-1" strike="noStrike">
                <a:solidFill>
                  <a:srgbClr val="000000"/>
                </a:solidFill>
                <a:latin typeface="Arial"/>
              </a:rPr>
              <a:t>Register Addressing</a:t>
            </a:r>
            <a:endParaRPr b="0" lang="en-IN" sz="2800" spc="-1" strike="noStrike">
              <a:latin typeface="Arial"/>
            </a:endParaRPr>
          </a:p>
          <a:p>
            <a:pPr lvl="1" marL="990720" indent="-533520">
              <a:lnSpc>
                <a:spcPct val="80000"/>
              </a:lnSpc>
              <a:buClr>
                <a:srgbClr val="000000"/>
              </a:buClr>
              <a:buFont typeface="StarSymbol"/>
              <a:buAutoNum type="arabicPeriod"/>
            </a:pPr>
            <a:r>
              <a:rPr b="0" lang="en-US" sz="2800" spc="-1" strike="noStrike">
                <a:solidFill>
                  <a:srgbClr val="000000"/>
                </a:solidFill>
                <a:latin typeface="Arial"/>
              </a:rPr>
              <a:t>Register Indirect Addressing</a:t>
            </a:r>
            <a:endParaRPr b="0" lang="en-IN" sz="2800" spc="-1" strike="noStrike">
              <a:latin typeface="Arial"/>
            </a:endParaRPr>
          </a:p>
          <a:p>
            <a:pPr lvl="1" marL="990720" indent="-533520">
              <a:lnSpc>
                <a:spcPct val="80000"/>
              </a:lnSpc>
              <a:buClr>
                <a:srgbClr val="000000"/>
              </a:buClr>
              <a:buFont typeface="StarSymbol"/>
              <a:buAutoNum type="arabicPeriod"/>
            </a:pPr>
            <a:r>
              <a:rPr b="0" lang="en-US" sz="2800" spc="-1" strike="noStrike">
                <a:solidFill>
                  <a:srgbClr val="000000"/>
                </a:solidFill>
                <a:latin typeface="Arial"/>
              </a:rPr>
              <a:t>Immediate Addressing. </a:t>
            </a:r>
            <a:endParaRPr b="0" lang="en-IN" sz="2800" spc="-1" strike="noStrike">
              <a:latin typeface="Arial"/>
            </a:endParaRPr>
          </a:p>
          <a:p>
            <a:pPr lvl="1" marL="990720" indent="-533520">
              <a:lnSpc>
                <a:spcPct val="80000"/>
              </a:lnSpc>
              <a:buClr>
                <a:srgbClr val="000000"/>
              </a:buClr>
              <a:buFont typeface="StarSymbol"/>
              <a:buAutoNum type="arabicPeriod"/>
            </a:pPr>
            <a:r>
              <a:rPr b="0" lang="en-US" sz="2800" spc="-1" strike="noStrike">
                <a:solidFill>
                  <a:srgbClr val="000000"/>
                </a:solidFill>
                <a:latin typeface="Arial"/>
              </a:rPr>
              <a:t>Implicit Addressing.</a:t>
            </a:r>
            <a:endParaRPr b="0" lang="en-IN" sz="2800" spc="-1" strike="noStrike">
              <a:latin typeface="Arial"/>
            </a:endParaRPr>
          </a:p>
          <a:p>
            <a:pPr>
              <a:lnSpc>
                <a:spcPct val="100000"/>
              </a:lnSpc>
              <a:buNone/>
            </a:pPr>
            <a:endParaRPr b="0" lang="en-IN" sz="1800" spc="-1" strike="noStrike">
              <a:latin typeface="Arial"/>
            </a:endParaRPr>
          </a:p>
        </p:txBody>
      </p:sp>
      <p:pic>
        <p:nvPicPr>
          <p:cNvPr id="214"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7B3043CC-B999-47E3-AC3F-3481ACADD0DC}" type="slidenum">
              <a:t>49</a:t>
            </a:fld>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2" presetSubtype="4">
                                  <p:stCondLst>
                                    <p:cond delay="0"/>
                                  </p:stCondLst>
                                  <p:childTnLst>
                                    <p:set>
                                      <p:cBhvr>
                                        <p:cTn id="48" dur="1" fill="hold">
                                          <p:stCondLst>
                                            <p:cond delay="0"/>
                                          </p:stCondLst>
                                        </p:cTn>
                                        <p:tgtEl>
                                          <p:spTgt spid="213">
                                            <p:txEl>
                                              <p:pRg st="0" end="0"/>
                                            </p:txEl>
                                          </p:spTgt>
                                        </p:tgtEl>
                                        <p:attrNameLst>
                                          <p:attrName>style.visibility</p:attrName>
                                        </p:attrNameLst>
                                      </p:cBhvr>
                                      <p:to>
                                        <p:strVal val="visible"/>
                                      </p:to>
                                    </p:set>
                                    <p:anim calcmode="lin" valueType="num">
                                      <p:cBhvr additive="repl">
                                        <p:cTn id="49"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additive="repl">
                                        <p:cTn id="50" dur="500" fill="hold"/>
                                        <p:tgtEl>
                                          <p:spTgt spid="213">
                                            <p:txEl>
                                              <p:pRg st="0" end="0"/>
                                            </p:txEl>
                                          </p:spTgt>
                                        </p:tgtEl>
                                        <p:attrNameLst>
                                          <p:attrName>ppt_y</p:attrName>
                                        </p:attrNameLst>
                                      </p:cBhvr>
                                      <p:tavLst>
                                        <p:tav tm="0">
                                          <p:val>
                                            <p:strVal val="1+#ppt_h/2"/>
                                          </p:val>
                                        </p:tav>
                                        <p:tav tm="100000">
                                          <p:val>
                                            <p:strVal val="#ppt_y"/>
                                          </p:val>
                                        </p:tav>
                                      </p:tavLst>
                                    </p:anim>
                                  </p:childTnLst>
                                </p:cTn>
                              </p:par>
                              <p:par>
                                <p:cTn id="51" nodeType="withEffect" fill="hold" presetClass="entr" presetID="2" presetSubtype="4">
                                  <p:stCondLst>
                                    <p:cond delay="0"/>
                                  </p:stCondLst>
                                  <p:childTnLst>
                                    <p:set>
                                      <p:cBhvr>
                                        <p:cTn id="52" dur="1" fill="hold">
                                          <p:stCondLst>
                                            <p:cond delay="0"/>
                                          </p:stCondLst>
                                        </p:cTn>
                                        <p:tgtEl>
                                          <p:spTgt spid="213">
                                            <p:txEl>
                                              <p:pRg st="2" end="2"/>
                                            </p:txEl>
                                          </p:spTgt>
                                        </p:tgtEl>
                                        <p:attrNameLst>
                                          <p:attrName>style.visibility</p:attrName>
                                        </p:attrNameLst>
                                      </p:cBhvr>
                                      <p:to>
                                        <p:strVal val="visible"/>
                                      </p:to>
                                    </p:set>
                                    <p:anim calcmode="lin" valueType="num">
                                      <p:cBhvr additive="repl">
                                        <p:cTn id="53"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additive="repl">
                                        <p:cTn id="54" dur="500" fill="hold"/>
                                        <p:tgtEl>
                                          <p:spTgt spid="213">
                                            <p:txEl>
                                              <p:pRg st="2" end="2"/>
                                            </p:txEl>
                                          </p:spTgt>
                                        </p:tgtEl>
                                        <p:attrNameLst>
                                          <p:attrName>ppt_y</p:attrName>
                                        </p:attrNameLst>
                                      </p:cBhvr>
                                      <p:tavLst>
                                        <p:tav tm="0">
                                          <p:val>
                                            <p:strVal val="1+#ppt_h/2"/>
                                          </p:val>
                                        </p:tav>
                                        <p:tav tm="100000">
                                          <p:val>
                                            <p:strVal val="#ppt_y"/>
                                          </p:val>
                                        </p:tav>
                                      </p:tavLst>
                                    </p:anim>
                                  </p:childTnLst>
                                </p:cTn>
                              </p:par>
                              <p:par>
                                <p:cTn id="55" nodeType="withEffect" fill="hold" presetClass="entr" presetID="2" presetSubtype="4">
                                  <p:stCondLst>
                                    <p:cond delay="0"/>
                                  </p:stCondLst>
                                  <p:childTnLst>
                                    <p:set>
                                      <p:cBhvr>
                                        <p:cTn id="56" dur="1" fill="hold">
                                          <p:stCondLst>
                                            <p:cond delay="0"/>
                                          </p:stCondLst>
                                        </p:cTn>
                                        <p:tgtEl>
                                          <p:spTgt spid="213">
                                            <p:txEl>
                                              <p:pRg st="4" end="4"/>
                                            </p:txEl>
                                          </p:spTgt>
                                        </p:tgtEl>
                                        <p:attrNameLst>
                                          <p:attrName>style.visibility</p:attrName>
                                        </p:attrNameLst>
                                      </p:cBhvr>
                                      <p:to>
                                        <p:strVal val="visible"/>
                                      </p:to>
                                    </p:set>
                                    <p:anim calcmode="lin" valueType="num">
                                      <p:cBhvr additive="repl">
                                        <p:cTn id="57"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additive="repl">
                                        <p:cTn id="58" dur="500" fill="hold"/>
                                        <p:tgtEl>
                                          <p:spTgt spid="213">
                                            <p:txEl>
                                              <p:pRg st="4" end="4"/>
                                            </p:txEl>
                                          </p:spTgt>
                                        </p:tgtEl>
                                        <p:attrNameLst>
                                          <p:attrName>ppt_y</p:attrName>
                                        </p:attrNameLst>
                                      </p:cBhvr>
                                      <p:tavLst>
                                        <p:tav tm="0">
                                          <p:val>
                                            <p:strVal val="1+#ppt_h/2"/>
                                          </p:val>
                                        </p:tav>
                                        <p:tav tm="100000">
                                          <p:val>
                                            <p:strVal val="#ppt_y"/>
                                          </p:val>
                                        </p:tav>
                                      </p:tavLst>
                                    </p:anim>
                                  </p:childTnLst>
                                </p:cTn>
                              </p:par>
                              <p:par>
                                <p:cTn id="59" nodeType="withEffect" fill="hold" presetClass="entr" presetID="2" presetSubtype="4">
                                  <p:stCondLst>
                                    <p:cond delay="0"/>
                                  </p:stCondLst>
                                  <p:childTnLst>
                                    <p:set>
                                      <p:cBhvr>
                                        <p:cTn id="60" dur="1" fill="hold">
                                          <p:stCondLst>
                                            <p:cond delay="0"/>
                                          </p:stCondLst>
                                        </p:cTn>
                                        <p:tgtEl>
                                          <p:spTgt spid="213">
                                            <p:txEl>
                                              <p:pRg st="5" end="5"/>
                                            </p:txEl>
                                          </p:spTgt>
                                        </p:tgtEl>
                                        <p:attrNameLst>
                                          <p:attrName>style.visibility</p:attrName>
                                        </p:attrNameLst>
                                      </p:cBhvr>
                                      <p:to>
                                        <p:strVal val="visible"/>
                                      </p:to>
                                    </p:set>
                                    <p:anim calcmode="lin" valueType="num">
                                      <p:cBhvr additive="repl">
                                        <p:cTn id="61"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additive="repl">
                                        <p:cTn id="62" dur="500" fill="hold"/>
                                        <p:tgtEl>
                                          <p:spTgt spid="213">
                                            <p:txEl>
                                              <p:pRg st="5" end="5"/>
                                            </p:txEl>
                                          </p:spTgt>
                                        </p:tgtEl>
                                        <p:attrNameLst>
                                          <p:attrName>ppt_y</p:attrName>
                                        </p:attrNameLst>
                                      </p:cBhvr>
                                      <p:tavLst>
                                        <p:tav tm="0">
                                          <p:val>
                                            <p:strVal val="1+#ppt_h/2"/>
                                          </p:val>
                                        </p:tav>
                                        <p:tav tm="100000">
                                          <p:val>
                                            <p:strVal val="#ppt_y"/>
                                          </p:val>
                                        </p:tav>
                                      </p:tavLst>
                                    </p:anim>
                                  </p:childTnLst>
                                </p:cTn>
                              </p:par>
                              <p:par>
                                <p:cTn id="63" nodeType="withEffect" fill="hold" presetClass="entr" presetID="2" presetSubtype="4">
                                  <p:stCondLst>
                                    <p:cond delay="0"/>
                                  </p:stCondLst>
                                  <p:childTnLst>
                                    <p:set>
                                      <p:cBhvr>
                                        <p:cTn id="64" dur="1" fill="hold">
                                          <p:stCondLst>
                                            <p:cond delay="0"/>
                                          </p:stCondLst>
                                        </p:cTn>
                                        <p:tgtEl>
                                          <p:spTgt spid="213">
                                            <p:txEl>
                                              <p:pRg st="6" end="6"/>
                                            </p:txEl>
                                          </p:spTgt>
                                        </p:tgtEl>
                                        <p:attrNameLst>
                                          <p:attrName>style.visibility</p:attrName>
                                        </p:attrNameLst>
                                      </p:cBhvr>
                                      <p:to>
                                        <p:strVal val="visible"/>
                                      </p:to>
                                    </p:set>
                                    <p:anim calcmode="lin" valueType="num">
                                      <p:cBhvr additive="repl">
                                        <p:cTn id="65"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additive="repl">
                                        <p:cTn id="66" dur="500" fill="hold"/>
                                        <p:tgtEl>
                                          <p:spTgt spid="213">
                                            <p:txEl>
                                              <p:pRg st="6" end="6"/>
                                            </p:txEl>
                                          </p:spTgt>
                                        </p:tgtEl>
                                        <p:attrNameLst>
                                          <p:attrName>ppt_y</p:attrName>
                                        </p:attrNameLst>
                                      </p:cBhvr>
                                      <p:tavLst>
                                        <p:tav tm="0">
                                          <p:val>
                                            <p:strVal val="1+#ppt_h/2"/>
                                          </p:val>
                                        </p:tav>
                                        <p:tav tm="100000">
                                          <p:val>
                                            <p:strVal val="#ppt_y"/>
                                          </p:val>
                                        </p:tav>
                                      </p:tavLst>
                                    </p:anim>
                                  </p:childTnLst>
                                </p:cTn>
                              </p:par>
                              <p:par>
                                <p:cTn id="67" nodeType="withEffect" fill="hold" presetClass="entr" presetID="2" presetSubtype="4">
                                  <p:stCondLst>
                                    <p:cond delay="0"/>
                                  </p:stCondLst>
                                  <p:childTnLst>
                                    <p:set>
                                      <p:cBhvr>
                                        <p:cTn id="68" dur="1" fill="hold">
                                          <p:stCondLst>
                                            <p:cond delay="0"/>
                                          </p:stCondLst>
                                        </p:cTn>
                                        <p:tgtEl>
                                          <p:spTgt spid="213">
                                            <p:txEl>
                                              <p:pRg st="7" end="7"/>
                                            </p:txEl>
                                          </p:spTgt>
                                        </p:tgtEl>
                                        <p:attrNameLst>
                                          <p:attrName>style.visibility</p:attrName>
                                        </p:attrNameLst>
                                      </p:cBhvr>
                                      <p:to>
                                        <p:strVal val="visible"/>
                                      </p:to>
                                    </p:set>
                                    <p:anim calcmode="lin" valueType="num">
                                      <p:cBhvr additive="repl">
                                        <p:cTn id="69"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additive="repl">
                                        <p:cTn id="70" dur="500" fill="hold"/>
                                        <p:tgtEl>
                                          <p:spTgt spid="213">
                                            <p:txEl>
                                              <p:pRg st="7" end="7"/>
                                            </p:txEl>
                                          </p:spTgt>
                                        </p:tgtEl>
                                        <p:attrNameLst>
                                          <p:attrName>ppt_y</p:attrName>
                                        </p:attrNameLst>
                                      </p:cBhvr>
                                      <p:tavLst>
                                        <p:tav tm="0">
                                          <p:val>
                                            <p:strVal val="1+#ppt_h/2"/>
                                          </p:val>
                                        </p:tav>
                                        <p:tav tm="100000">
                                          <p:val>
                                            <p:strVal val="#ppt_y"/>
                                          </p:val>
                                        </p:tav>
                                      </p:tavLst>
                                    </p:anim>
                                  </p:childTnLst>
                                </p:cTn>
                              </p:par>
                              <p:par>
                                <p:cTn id="71" nodeType="withEffect" fill="hold" presetClass="entr" presetID="2" presetSubtype="4">
                                  <p:stCondLst>
                                    <p:cond delay="0"/>
                                  </p:stCondLst>
                                  <p:childTnLst>
                                    <p:set>
                                      <p:cBhvr>
                                        <p:cTn id="72" dur="1" fill="hold">
                                          <p:stCondLst>
                                            <p:cond delay="0"/>
                                          </p:stCondLst>
                                        </p:cTn>
                                        <p:tgtEl>
                                          <p:spTgt spid="213">
                                            <p:txEl>
                                              <p:pRg st="8" end="8"/>
                                            </p:txEl>
                                          </p:spTgt>
                                        </p:tgtEl>
                                        <p:attrNameLst>
                                          <p:attrName>style.visibility</p:attrName>
                                        </p:attrNameLst>
                                      </p:cBhvr>
                                      <p:to>
                                        <p:strVal val="visible"/>
                                      </p:to>
                                    </p:set>
                                    <p:anim calcmode="lin" valueType="num">
                                      <p:cBhvr additive="repl">
                                        <p:cTn id="73"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additive="repl">
                                        <p:cTn id="74"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2" descr=""/>
          <p:cNvPicPr/>
          <p:nvPr/>
        </p:nvPicPr>
        <p:blipFill>
          <a:blip r:embed="rId1"/>
          <a:stretch/>
        </p:blipFill>
        <p:spPr>
          <a:xfrm>
            <a:off x="725400" y="338040"/>
            <a:ext cx="10405800" cy="6181920"/>
          </a:xfrm>
          <a:prstGeom prst="rect">
            <a:avLst/>
          </a:prstGeom>
          <a:ln w="0">
            <a:noFill/>
          </a:ln>
        </p:spPr>
      </p:pic>
      <p:pic>
        <p:nvPicPr>
          <p:cNvPr id="91"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Box 1"/>
          <p:cNvSpPr/>
          <p:nvPr/>
        </p:nvSpPr>
        <p:spPr>
          <a:xfrm>
            <a:off x="1981080" y="457200"/>
            <a:ext cx="7619760" cy="5501160"/>
          </a:xfrm>
          <a:prstGeom prst="rect">
            <a:avLst/>
          </a:prstGeom>
          <a:noFill/>
          <a:ln w="0">
            <a:noFill/>
          </a:ln>
        </p:spPr>
        <p:style>
          <a:lnRef idx="0"/>
          <a:fillRef idx="0"/>
          <a:effectRef idx="0"/>
          <a:fontRef idx="minor"/>
        </p:style>
        <p:txBody>
          <a:bodyPr lIns="90000" rIns="90000" tIns="45000" bIns="45000" anchor="t">
            <a:spAutoFit/>
          </a:bodyPr>
          <a:p>
            <a:pPr marL="609480" indent="-609480">
              <a:lnSpc>
                <a:spcPct val="80000"/>
              </a:lnSpc>
              <a:buClr>
                <a:srgbClr val="000000"/>
              </a:buClr>
              <a:buFont typeface="Wingdings" charset="2"/>
              <a:buChar char=""/>
            </a:pPr>
            <a:r>
              <a:rPr b="1" lang="en-US" sz="2800" spc="-1" strike="noStrike">
                <a:solidFill>
                  <a:srgbClr val="000000"/>
                </a:solidFill>
                <a:latin typeface="Arial"/>
              </a:rPr>
              <a:t>Direct addressing: </a:t>
            </a:r>
            <a:endParaRPr b="0" lang="en-IN" sz="2800" spc="-1" strike="noStrike">
              <a:latin typeface="Arial"/>
            </a:endParaRPr>
          </a:p>
          <a:p>
            <a:pPr>
              <a:lnSpc>
                <a:spcPct val="80000"/>
              </a:lnSpc>
              <a:buNone/>
            </a:pPr>
            <a:endParaRPr b="0" lang="en-IN" sz="2800" spc="-1" strike="noStrike">
              <a:latin typeface="Arial"/>
            </a:endParaRPr>
          </a:p>
          <a:p>
            <a:pPr marL="609480" indent="-609480">
              <a:lnSpc>
                <a:spcPct val="80000"/>
              </a:lnSpc>
              <a:buNone/>
              <a:tabLst>
                <a:tab algn="l" pos="0"/>
              </a:tabLst>
            </a:pPr>
            <a:r>
              <a:rPr b="1" lang="en-US" sz="2800" spc="-1" strike="noStrike">
                <a:solidFill>
                  <a:srgbClr val="000000"/>
                </a:solidFill>
                <a:latin typeface="Arial"/>
              </a:rPr>
              <a:t>        </a:t>
            </a:r>
            <a:r>
              <a:rPr b="0" lang="en-US" sz="2800" spc="-1" strike="noStrike">
                <a:solidFill>
                  <a:srgbClr val="000000"/>
                </a:solidFill>
                <a:latin typeface="Arial"/>
              </a:rPr>
              <a:t>For example:</a:t>
            </a:r>
            <a:endParaRPr b="0" lang="en-IN" sz="2800" spc="-1" strike="noStrike">
              <a:latin typeface="Arial"/>
            </a:endParaRPr>
          </a:p>
          <a:p>
            <a:pPr marL="609480" indent="-609480">
              <a:lnSpc>
                <a:spcPct val="80000"/>
              </a:lnSpc>
              <a:buNone/>
              <a:tabLst>
                <a:tab algn="l" pos="0"/>
              </a:tabLst>
            </a:pPr>
            <a:endParaRPr b="0" lang="en-IN" sz="2800" spc="-1" strike="noStrike">
              <a:latin typeface="Arial"/>
            </a:endParaRPr>
          </a:p>
          <a:p>
            <a:pPr lvl="1" marL="990720" indent="-533520">
              <a:lnSpc>
                <a:spcPct val="80000"/>
              </a:lnSpc>
              <a:buClr>
                <a:srgbClr val="000000"/>
              </a:buClr>
              <a:buFont typeface="Wingdings" charset="2"/>
              <a:buAutoNum type="arabicPeriod"/>
              <a:tabLst>
                <a:tab algn="l" pos="0"/>
              </a:tabLst>
            </a:pPr>
            <a:r>
              <a:rPr b="1" lang="en-US" sz="2800" spc="-1" strike="noStrike">
                <a:solidFill>
                  <a:srgbClr val="000000"/>
                </a:solidFill>
                <a:latin typeface="Arial"/>
              </a:rPr>
              <a:t>STA   2400H: </a:t>
            </a:r>
            <a:r>
              <a:rPr b="1" lang="en-US" sz="2800" spc="-1" strike="noStrike">
                <a:solidFill>
                  <a:srgbClr val="000000"/>
                </a:solidFill>
                <a:latin typeface="Arial"/>
              </a:rPr>
              <a:t>	</a:t>
            </a:r>
            <a:endParaRPr b="0" lang="en-IN" sz="2800" spc="-1" strike="noStrike">
              <a:latin typeface="Arial"/>
            </a:endParaRPr>
          </a:p>
          <a:p>
            <a:pPr>
              <a:lnSpc>
                <a:spcPct val="80000"/>
              </a:lnSpc>
              <a:buNone/>
              <a:tabLst>
                <a:tab algn="l" pos="0"/>
              </a:tabLst>
            </a:pPr>
            <a:endParaRPr b="0" lang="en-IN" sz="2800" spc="-1" strike="noStrike">
              <a:latin typeface="Arial"/>
            </a:endParaRPr>
          </a:p>
          <a:p>
            <a:pPr lvl="1" marL="990720" indent="-533520">
              <a:lnSpc>
                <a:spcPct val="80000"/>
              </a:lnSpc>
              <a:buClr>
                <a:srgbClr val="000000"/>
              </a:buClr>
              <a:buFont typeface="Wingdings" charset="2"/>
              <a:buAutoNum type="arabicPeriod"/>
              <a:tabLst>
                <a:tab algn="l" pos="0"/>
              </a:tabLst>
            </a:pPr>
            <a:r>
              <a:rPr b="1" lang="en-US" sz="2800" spc="-1" strike="noStrike">
                <a:solidFill>
                  <a:srgbClr val="000000"/>
                </a:solidFill>
                <a:latin typeface="Arial"/>
              </a:rPr>
              <a:t>IN 02: </a:t>
            </a:r>
            <a:r>
              <a:rPr b="1" lang="en-US" sz="2800" spc="-1" strike="noStrike">
                <a:solidFill>
                  <a:srgbClr val="000000"/>
                </a:solidFill>
                <a:latin typeface="Arial"/>
              </a:rPr>
              <a:t>	</a:t>
            </a:r>
            <a:endParaRPr b="0" lang="en-IN" sz="2800" spc="-1" strike="noStrike">
              <a:latin typeface="Arial"/>
            </a:endParaRPr>
          </a:p>
          <a:p>
            <a:pPr>
              <a:lnSpc>
                <a:spcPct val="80000"/>
              </a:lnSpc>
              <a:buNone/>
              <a:tabLst>
                <a:tab algn="l" pos="0"/>
              </a:tabLst>
            </a:pPr>
            <a:endParaRPr b="0" lang="en-IN" sz="2800" spc="-1" strike="noStrike">
              <a:latin typeface="Arial"/>
            </a:endParaRPr>
          </a:p>
          <a:p>
            <a:pPr marL="609480" indent="-609480">
              <a:lnSpc>
                <a:spcPct val="80000"/>
              </a:lnSpc>
              <a:buClr>
                <a:srgbClr val="000000"/>
              </a:buClr>
              <a:buFont typeface="Wingdings" charset="2"/>
              <a:buChar char=""/>
              <a:tabLst>
                <a:tab algn="l" pos="0"/>
              </a:tabLst>
            </a:pPr>
            <a:r>
              <a:rPr b="1" lang="en-US" sz="2800" spc="-1" strike="noStrike">
                <a:solidFill>
                  <a:srgbClr val="000000"/>
                </a:solidFill>
                <a:latin typeface="Arial"/>
              </a:rPr>
              <a:t>Register Addressing:</a:t>
            </a:r>
            <a:endParaRPr b="0" lang="en-IN" sz="2800" spc="-1" strike="noStrike">
              <a:latin typeface="Arial"/>
            </a:endParaRPr>
          </a:p>
          <a:p>
            <a:pPr marL="609480" indent="-609480">
              <a:lnSpc>
                <a:spcPct val="80000"/>
              </a:lnSpc>
              <a:buNone/>
              <a:tabLst>
                <a:tab algn="l" pos="0"/>
              </a:tabLst>
            </a:pPr>
            <a:r>
              <a:rPr b="1" lang="en-US" sz="2800" spc="-1" strike="noStrike">
                <a:solidFill>
                  <a:srgbClr val="000000"/>
                </a:solidFill>
                <a:latin typeface="Arial"/>
              </a:rPr>
              <a:t> </a:t>
            </a:r>
            <a:r>
              <a:rPr b="0" lang="en-US" sz="2800" spc="-1" strike="noStrike">
                <a:solidFill>
                  <a:srgbClr val="000000"/>
                </a:solidFill>
                <a:latin typeface="Arial"/>
              </a:rPr>
              <a:t> </a:t>
            </a:r>
            <a:endParaRPr b="0" lang="en-IN" sz="2800" spc="-1" strike="noStrike">
              <a:latin typeface="Arial"/>
            </a:endParaRPr>
          </a:p>
          <a:p>
            <a:pPr marL="609480" indent="-609480">
              <a:lnSpc>
                <a:spcPct val="80000"/>
              </a:lnSpc>
              <a:buNone/>
              <a:tabLst>
                <a:tab algn="l" pos="0"/>
              </a:tabLst>
            </a:pPr>
            <a:r>
              <a:rPr b="0" lang="en-US" sz="2800" spc="-1" strike="noStrike">
                <a:solidFill>
                  <a:srgbClr val="000000"/>
                </a:solidFill>
                <a:latin typeface="Arial"/>
              </a:rPr>
              <a:t>        </a:t>
            </a:r>
            <a:r>
              <a:rPr b="0" lang="en-US" sz="2800" spc="-1" strike="noStrike">
                <a:solidFill>
                  <a:srgbClr val="000000"/>
                </a:solidFill>
                <a:latin typeface="Arial"/>
              </a:rPr>
              <a:t>For example:</a:t>
            </a:r>
            <a:endParaRPr b="0" lang="en-IN" sz="2800" spc="-1" strike="noStrike">
              <a:latin typeface="Arial"/>
            </a:endParaRPr>
          </a:p>
          <a:p>
            <a:pPr marL="609480" indent="-609480">
              <a:lnSpc>
                <a:spcPct val="80000"/>
              </a:lnSpc>
              <a:buNone/>
              <a:tabLst>
                <a:tab algn="l" pos="0"/>
              </a:tabLst>
            </a:pPr>
            <a:endParaRPr b="0" lang="en-IN" sz="2800" spc="-1" strike="noStrike">
              <a:latin typeface="Arial"/>
            </a:endParaRPr>
          </a:p>
          <a:p>
            <a:pPr lvl="1" marL="990720" indent="-533520">
              <a:lnSpc>
                <a:spcPct val="80000"/>
              </a:lnSpc>
              <a:buClr>
                <a:srgbClr val="000000"/>
              </a:buClr>
              <a:buFont typeface="Wingdings" charset="2"/>
              <a:buAutoNum type="arabicPeriod"/>
              <a:tabLst>
                <a:tab algn="l" pos="0"/>
              </a:tabLst>
            </a:pPr>
            <a:r>
              <a:rPr b="1" lang="en-US" sz="2800" spc="-1" strike="noStrike">
                <a:solidFill>
                  <a:srgbClr val="000000"/>
                </a:solidFill>
                <a:latin typeface="Arial"/>
              </a:rPr>
              <a:t>MOV A,B:  </a:t>
            </a:r>
            <a:endParaRPr b="0" lang="en-IN" sz="2800" spc="-1" strike="noStrike">
              <a:latin typeface="Arial"/>
            </a:endParaRPr>
          </a:p>
          <a:p>
            <a:pPr>
              <a:lnSpc>
                <a:spcPct val="80000"/>
              </a:lnSpc>
              <a:buNone/>
              <a:tabLst>
                <a:tab algn="l" pos="0"/>
              </a:tabLst>
            </a:pPr>
            <a:endParaRPr b="0" lang="en-IN" sz="2800" spc="-1" strike="noStrike">
              <a:latin typeface="Arial"/>
            </a:endParaRPr>
          </a:p>
          <a:p>
            <a:pPr lvl="1" marL="990720" indent="-533520">
              <a:lnSpc>
                <a:spcPct val="80000"/>
              </a:lnSpc>
              <a:buClr>
                <a:srgbClr val="000000"/>
              </a:buClr>
              <a:buFont typeface="Wingdings" charset="2"/>
              <a:buAutoNum type="arabicPeriod"/>
              <a:tabLst>
                <a:tab algn="l" pos="0"/>
              </a:tabLst>
            </a:pPr>
            <a:r>
              <a:rPr b="1" lang="en-US" sz="2800" spc="-1" strike="noStrike">
                <a:solidFill>
                  <a:srgbClr val="000000"/>
                </a:solidFill>
                <a:latin typeface="Arial"/>
              </a:rPr>
              <a:t>ADD B:</a:t>
            </a:r>
            <a:endParaRPr b="0" lang="en-IN" sz="2800" spc="-1" strike="noStrike">
              <a:latin typeface="Arial"/>
            </a:endParaRPr>
          </a:p>
          <a:p>
            <a:pPr>
              <a:lnSpc>
                <a:spcPct val="80000"/>
              </a:lnSpc>
              <a:buNone/>
              <a:tabLst>
                <a:tab algn="l" pos="0"/>
              </a:tabLst>
            </a:pPr>
            <a:endParaRPr b="0" lang="en-IN" sz="2400" spc="-1" strike="noStrike">
              <a:latin typeface="Arial"/>
            </a:endParaRPr>
          </a:p>
        </p:txBody>
      </p:sp>
      <p:pic>
        <p:nvPicPr>
          <p:cNvPr id="216"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CB38439E-0CEA-45CF-838D-E36635CAED7A}" type="slidenum">
              <a:t>50</a:t>
            </a:fld>
          </a:p>
        </p:txBody>
      </p:sp>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2" presetSubtype="4">
                                  <p:stCondLst>
                                    <p:cond delay="0"/>
                                  </p:stCondLst>
                                  <p:childTnLst>
                                    <p:set>
                                      <p:cBhvr>
                                        <p:cTn id="80" dur="1" fill="hold">
                                          <p:stCondLst>
                                            <p:cond delay="0"/>
                                          </p:stCondLst>
                                        </p:cTn>
                                        <p:tgtEl>
                                          <p:spTgt spid="215">
                                            <p:txEl>
                                              <p:pRg st="0" end="0"/>
                                            </p:txEl>
                                          </p:spTgt>
                                        </p:tgtEl>
                                        <p:attrNameLst>
                                          <p:attrName>style.visibility</p:attrName>
                                        </p:attrNameLst>
                                      </p:cBhvr>
                                      <p:to>
                                        <p:strVal val="visible"/>
                                      </p:to>
                                    </p:set>
                                    <p:anim calcmode="lin" valueType="num">
                                      <p:cBhvr additive="repl">
                                        <p:cTn id="81" dur="500" fill="hold"/>
                                        <p:tgtEl>
                                          <p:spTgt spid="215">
                                            <p:txEl>
                                              <p:pRg st="0" end="0"/>
                                            </p:txEl>
                                          </p:spTgt>
                                        </p:tgtEl>
                                        <p:attrNameLst>
                                          <p:attrName>ppt_x</p:attrName>
                                        </p:attrNameLst>
                                      </p:cBhvr>
                                      <p:tavLst>
                                        <p:tav tm="0">
                                          <p:val>
                                            <p:strVal val="#ppt_x"/>
                                          </p:val>
                                        </p:tav>
                                        <p:tav tm="100000">
                                          <p:val>
                                            <p:strVal val="#ppt_x"/>
                                          </p:val>
                                        </p:tav>
                                      </p:tavLst>
                                    </p:anim>
                                    <p:anim calcmode="lin" valueType="num">
                                      <p:cBhvr additive="repl">
                                        <p:cTn id="82" dur="500" fill="hold"/>
                                        <p:tgtEl>
                                          <p:spTgt spid="2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2" presetSubtype="4">
                                  <p:stCondLst>
                                    <p:cond delay="0"/>
                                  </p:stCondLst>
                                  <p:childTnLst>
                                    <p:set>
                                      <p:cBhvr>
                                        <p:cTn id="86" dur="1" fill="hold">
                                          <p:stCondLst>
                                            <p:cond delay="0"/>
                                          </p:stCondLst>
                                        </p:cTn>
                                        <p:tgtEl>
                                          <p:spTgt spid="215">
                                            <p:txEl>
                                              <p:pRg st="2" end="2"/>
                                            </p:txEl>
                                          </p:spTgt>
                                        </p:tgtEl>
                                        <p:attrNameLst>
                                          <p:attrName>style.visibility</p:attrName>
                                        </p:attrNameLst>
                                      </p:cBhvr>
                                      <p:to>
                                        <p:strVal val="visible"/>
                                      </p:to>
                                    </p:set>
                                    <p:anim calcmode="lin" valueType="num">
                                      <p:cBhvr additive="repl">
                                        <p:cTn id="87" dur="500" fill="hold"/>
                                        <p:tgtEl>
                                          <p:spTgt spid="215">
                                            <p:txEl>
                                              <p:pRg st="2" end="2"/>
                                            </p:txEl>
                                          </p:spTgt>
                                        </p:tgtEl>
                                        <p:attrNameLst>
                                          <p:attrName>ppt_x</p:attrName>
                                        </p:attrNameLst>
                                      </p:cBhvr>
                                      <p:tavLst>
                                        <p:tav tm="0">
                                          <p:val>
                                            <p:strVal val="#ppt_x"/>
                                          </p:val>
                                        </p:tav>
                                        <p:tav tm="100000">
                                          <p:val>
                                            <p:strVal val="#ppt_x"/>
                                          </p:val>
                                        </p:tav>
                                      </p:tavLst>
                                    </p:anim>
                                    <p:anim calcmode="lin" valueType="num">
                                      <p:cBhvr additive="repl">
                                        <p:cTn id="88" dur="500" fill="hold"/>
                                        <p:tgtEl>
                                          <p:spTgt spid="2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2" presetSubtype="4">
                                  <p:stCondLst>
                                    <p:cond delay="0"/>
                                  </p:stCondLst>
                                  <p:childTnLst>
                                    <p:set>
                                      <p:cBhvr>
                                        <p:cTn id="92" dur="1" fill="hold">
                                          <p:stCondLst>
                                            <p:cond delay="0"/>
                                          </p:stCondLst>
                                        </p:cTn>
                                        <p:tgtEl>
                                          <p:spTgt spid="215">
                                            <p:txEl>
                                              <p:pRg st="4" end="4"/>
                                            </p:txEl>
                                          </p:spTgt>
                                        </p:tgtEl>
                                        <p:attrNameLst>
                                          <p:attrName>style.visibility</p:attrName>
                                        </p:attrNameLst>
                                      </p:cBhvr>
                                      <p:to>
                                        <p:strVal val="visible"/>
                                      </p:to>
                                    </p:set>
                                    <p:anim calcmode="lin" valueType="num">
                                      <p:cBhvr additive="repl">
                                        <p:cTn id="93" dur="500" fill="hold"/>
                                        <p:tgtEl>
                                          <p:spTgt spid="215">
                                            <p:txEl>
                                              <p:pRg st="4" end="4"/>
                                            </p:txEl>
                                          </p:spTgt>
                                        </p:tgtEl>
                                        <p:attrNameLst>
                                          <p:attrName>ppt_x</p:attrName>
                                        </p:attrNameLst>
                                      </p:cBhvr>
                                      <p:tavLst>
                                        <p:tav tm="0">
                                          <p:val>
                                            <p:strVal val="#ppt_x"/>
                                          </p:val>
                                        </p:tav>
                                        <p:tav tm="100000">
                                          <p:val>
                                            <p:strVal val="#ppt_x"/>
                                          </p:val>
                                        </p:tav>
                                      </p:tavLst>
                                    </p:anim>
                                    <p:anim calcmode="lin" valueType="num">
                                      <p:cBhvr additive="repl">
                                        <p:cTn id="94" dur="500" fill="hold"/>
                                        <p:tgtEl>
                                          <p:spTgt spid="2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2" presetSubtype="4">
                                  <p:stCondLst>
                                    <p:cond delay="0"/>
                                  </p:stCondLst>
                                  <p:childTnLst>
                                    <p:set>
                                      <p:cBhvr>
                                        <p:cTn id="98" dur="1" fill="hold">
                                          <p:stCondLst>
                                            <p:cond delay="0"/>
                                          </p:stCondLst>
                                        </p:cTn>
                                        <p:tgtEl>
                                          <p:spTgt spid="215">
                                            <p:txEl>
                                              <p:pRg st="6" end="6"/>
                                            </p:txEl>
                                          </p:spTgt>
                                        </p:tgtEl>
                                        <p:attrNameLst>
                                          <p:attrName>style.visibility</p:attrName>
                                        </p:attrNameLst>
                                      </p:cBhvr>
                                      <p:to>
                                        <p:strVal val="visible"/>
                                      </p:to>
                                    </p:set>
                                    <p:anim calcmode="lin" valueType="num">
                                      <p:cBhvr additive="repl">
                                        <p:cTn id="99" dur="500" fill="hold"/>
                                        <p:tgtEl>
                                          <p:spTgt spid="215">
                                            <p:txEl>
                                              <p:pRg st="6" end="6"/>
                                            </p:txEl>
                                          </p:spTgt>
                                        </p:tgtEl>
                                        <p:attrNameLst>
                                          <p:attrName>ppt_x</p:attrName>
                                        </p:attrNameLst>
                                      </p:cBhvr>
                                      <p:tavLst>
                                        <p:tav tm="0">
                                          <p:val>
                                            <p:strVal val="#ppt_x"/>
                                          </p:val>
                                        </p:tav>
                                        <p:tav tm="100000">
                                          <p:val>
                                            <p:strVal val="#ppt_x"/>
                                          </p:val>
                                        </p:tav>
                                      </p:tavLst>
                                    </p:anim>
                                    <p:anim calcmode="lin" valueType="num">
                                      <p:cBhvr additive="repl">
                                        <p:cTn id="100" dur="500" fill="hold"/>
                                        <p:tgtEl>
                                          <p:spTgt spid="2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2" presetSubtype="4">
                                  <p:stCondLst>
                                    <p:cond delay="0"/>
                                  </p:stCondLst>
                                  <p:childTnLst>
                                    <p:set>
                                      <p:cBhvr>
                                        <p:cTn id="104" dur="1" fill="hold">
                                          <p:stCondLst>
                                            <p:cond delay="0"/>
                                          </p:stCondLst>
                                        </p:cTn>
                                        <p:tgtEl>
                                          <p:spTgt spid="215">
                                            <p:txEl>
                                              <p:pRg st="8" end="8"/>
                                            </p:txEl>
                                          </p:spTgt>
                                        </p:tgtEl>
                                        <p:attrNameLst>
                                          <p:attrName>style.visibility</p:attrName>
                                        </p:attrNameLst>
                                      </p:cBhvr>
                                      <p:to>
                                        <p:strVal val="visible"/>
                                      </p:to>
                                    </p:set>
                                    <p:anim calcmode="lin" valueType="num">
                                      <p:cBhvr additive="repl">
                                        <p:cTn id="105" dur="500" fill="hold"/>
                                        <p:tgtEl>
                                          <p:spTgt spid="215">
                                            <p:txEl>
                                              <p:pRg st="8" end="8"/>
                                            </p:txEl>
                                          </p:spTgt>
                                        </p:tgtEl>
                                        <p:attrNameLst>
                                          <p:attrName>ppt_x</p:attrName>
                                        </p:attrNameLst>
                                      </p:cBhvr>
                                      <p:tavLst>
                                        <p:tav tm="0">
                                          <p:val>
                                            <p:strVal val="#ppt_x"/>
                                          </p:val>
                                        </p:tav>
                                        <p:tav tm="100000">
                                          <p:val>
                                            <p:strVal val="#ppt_x"/>
                                          </p:val>
                                        </p:tav>
                                      </p:tavLst>
                                    </p:anim>
                                    <p:anim calcmode="lin" valueType="num">
                                      <p:cBhvr additive="repl">
                                        <p:cTn id="106" dur="500" fill="hold"/>
                                        <p:tgtEl>
                                          <p:spTgt spid="2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2" presetSubtype="4">
                                  <p:stCondLst>
                                    <p:cond delay="0"/>
                                  </p:stCondLst>
                                  <p:childTnLst>
                                    <p:set>
                                      <p:cBhvr>
                                        <p:cTn id="110" dur="1" fill="hold">
                                          <p:stCondLst>
                                            <p:cond delay="0"/>
                                          </p:stCondLst>
                                        </p:cTn>
                                        <p:tgtEl>
                                          <p:spTgt spid="215">
                                            <p:txEl>
                                              <p:pRg st="9" end="9"/>
                                            </p:txEl>
                                          </p:spTgt>
                                        </p:tgtEl>
                                        <p:attrNameLst>
                                          <p:attrName>style.visibility</p:attrName>
                                        </p:attrNameLst>
                                      </p:cBhvr>
                                      <p:to>
                                        <p:strVal val="visible"/>
                                      </p:to>
                                    </p:set>
                                    <p:anim calcmode="lin" valueType="num">
                                      <p:cBhvr additive="repl">
                                        <p:cTn id="111" dur="500" fill="hold"/>
                                        <p:tgtEl>
                                          <p:spTgt spid="215">
                                            <p:txEl>
                                              <p:pRg st="9" end="9"/>
                                            </p:txEl>
                                          </p:spTgt>
                                        </p:tgtEl>
                                        <p:attrNameLst>
                                          <p:attrName>ppt_x</p:attrName>
                                        </p:attrNameLst>
                                      </p:cBhvr>
                                      <p:tavLst>
                                        <p:tav tm="0">
                                          <p:val>
                                            <p:strVal val="#ppt_x"/>
                                          </p:val>
                                        </p:tav>
                                        <p:tav tm="100000">
                                          <p:val>
                                            <p:strVal val="#ppt_x"/>
                                          </p:val>
                                        </p:tav>
                                      </p:tavLst>
                                    </p:anim>
                                    <p:anim calcmode="lin" valueType="num">
                                      <p:cBhvr additive="repl">
                                        <p:cTn id="112" dur="500" fill="hold"/>
                                        <p:tgtEl>
                                          <p:spTgt spid="21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2" presetSubtype="4">
                                  <p:stCondLst>
                                    <p:cond delay="0"/>
                                  </p:stCondLst>
                                  <p:childTnLst>
                                    <p:set>
                                      <p:cBhvr>
                                        <p:cTn id="116" dur="1" fill="hold">
                                          <p:stCondLst>
                                            <p:cond delay="0"/>
                                          </p:stCondLst>
                                        </p:cTn>
                                        <p:tgtEl>
                                          <p:spTgt spid="215">
                                            <p:txEl>
                                              <p:pRg st="10" end="10"/>
                                            </p:txEl>
                                          </p:spTgt>
                                        </p:tgtEl>
                                        <p:attrNameLst>
                                          <p:attrName>style.visibility</p:attrName>
                                        </p:attrNameLst>
                                      </p:cBhvr>
                                      <p:to>
                                        <p:strVal val="visible"/>
                                      </p:to>
                                    </p:set>
                                    <p:anim calcmode="lin" valueType="num">
                                      <p:cBhvr additive="repl">
                                        <p:cTn id="117" dur="500" fill="hold"/>
                                        <p:tgtEl>
                                          <p:spTgt spid="215">
                                            <p:txEl>
                                              <p:pRg st="10" end="10"/>
                                            </p:txEl>
                                          </p:spTgt>
                                        </p:tgtEl>
                                        <p:attrNameLst>
                                          <p:attrName>ppt_x</p:attrName>
                                        </p:attrNameLst>
                                      </p:cBhvr>
                                      <p:tavLst>
                                        <p:tav tm="0">
                                          <p:val>
                                            <p:strVal val="#ppt_x"/>
                                          </p:val>
                                        </p:tav>
                                        <p:tav tm="100000">
                                          <p:val>
                                            <p:strVal val="#ppt_x"/>
                                          </p:val>
                                        </p:tav>
                                      </p:tavLst>
                                    </p:anim>
                                    <p:anim calcmode="lin" valueType="num">
                                      <p:cBhvr additive="repl">
                                        <p:cTn id="118" dur="500" fill="hold"/>
                                        <p:tgtEl>
                                          <p:spTgt spid="2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2" presetSubtype="4">
                                  <p:stCondLst>
                                    <p:cond delay="0"/>
                                  </p:stCondLst>
                                  <p:childTnLst>
                                    <p:set>
                                      <p:cBhvr>
                                        <p:cTn id="122" dur="1" fill="hold">
                                          <p:stCondLst>
                                            <p:cond delay="0"/>
                                          </p:stCondLst>
                                        </p:cTn>
                                        <p:tgtEl>
                                          <p:spTgt spid="215">
                                            <p:txEl>
                                              <p:pRg st="12" end="12"/>
                                            </p:txEl>
                                          </p:spTgt>
                                        </p:tgtEl>
                                        <p:attrNameLst>
                                          <p:attrName>style.visibility</p:attrName>
                                        </p:attrNameLst>
                                      </p:cBhvr>
                                      <p:to>
                                        <p:strVal val="visible"/>
                                      </p:to>
                                    </p:set>
                                    <p:anim calcmode="lin" valueType="num">
                                      <p:cBhvr additive="repl">
                                        <p:cTn id="123" dur="500" fill="hold"/>
                                        <p:tgtEl>
                                          <p:spTgt spid="215">
                                            <p:txEl>
                                              <p:pRg st="12" end="12"/>
                                            </p:txEl>
                                          </p:spTgt>
                                        </p:tgtEl>
                                        <p:attrNameLst>
                                          <p:attrName>ppt_x</p:attrName>
                                        </p:attrNameLst>
                                      </p:cBhvr>
                                      <p:tavLst>
                                        <p:tav tm="0">
                                          <p:val>
                                            <p:strVal val="#ppt_x"/>
                                          </p:val>
                                        </p:tav>
                                        <p:tav tm="100000">
                                          <p:val>
                                            <p:strVal val="#ppt_x"/>
                                          </p:val>
                                        </p:tav>
                                      </p:tavLst>
                                    </p:anim>
                                    <p:anim calcmode="lin" valueType="num">
                                      <p:cBhvr additive="repl">
                                        <p:cTn id="124" dur="500" fill="hold"/>
                                        <p:tgtEl>
                                          <p:spTgt spid="21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2" presetSubtype="4">
                                  <p:stCondLst>
                                    <p:cond delay="0"/>
                                  </p:stCondLst>
                                  <p:childTnLst>
                                    <p:set>
                                      <p:cBhvr>
                                        <p:cTn id="128" dur="1" fill="hold">
                                          <p:stCondLst>
                                            <p:cond delay="0"/>
                                          </p:stCondLst>
                                        </p:cTn>
                                        <p:tgtEl>
                                          <p:spTgt spid="215">
                                            <p:txEl>
                                              <p:pRg st="14" end="14"/>
                                            </p:txEl>
                                          </p:spTgt>
                                        </p:tgtEl>
                                        <p:attrNameLst>
                                          <p:attrName>style.visibility</p:attrName>
                                        </p:attrNameLst>
                                      </p:cBhvr>
                                      <p:to>
                                        <p:strVal val="visible"/>
                                      </p:to>
                                    </p:set>
                                    <p:anim calcmode="lin" valueType="num">
                                      <p:cBhvr additive="repl">
                                        <p:cTn id="129" dur="500" fill="hold"/>
                                        <p:tgtEl>
                                          <p:spTgt spid="215">
                                            <p:txEl>
                                              <p:pRg st="14" end="14"/>
                                            </p:txEl>
                                          </p:spTgt>
                                        </p:tgtEl>
                                        <p:attrNameLst>
                                          <p:attrName>ppt_x</p:attrName>
                                        </p:attrNameLst>
                                      </p:cBhvr>
                                      <p:tavLst>
                                        <p:tav tm="0">
                                          <p:val>
                                            <p:strVal val="#ppt_x"/>
                                          </p:val>
                                        </p:tav>
                                        <p:tav tm="100000">
                                          <p:val>
                                            <p:strVal val="#ppt_x"/>
                                          </p:val>
                                        </p:tav>
                                      </p:tavLst>
                                    </p:anim>
                                    <p:anim calcmode="lin" valueType="num">
                                      <p:cBhvr additive="repl">
                                        <p:cTn id="130" dur="500" fill="hold"/>
                                        <p:tgtEl>
                                          <p:spTgt spid="21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Box 1"/>
          <p:cNvSpPr/>
          <p:nvPr/>
        </p:nvSpPr>
        <p:spPr>
          <a:xfrm>
            <a:off x="1981080" y="609480"/>
            <a:ext cx="7619760" cy="5550120"/>
          </a:xfrm>
          <a:prstGeom prst="rect">
            <a:avLst/>
          </a:prstGeom>
          <a:noFill/>
          <a:ln w="0">
            <a:noFill/>
          </a:ln>
        </p:spPr>
        <p:style>
          <a:lnRef idx="0"/>
          <a:fillRef idx="0"/>
          <a:effectRef idx="0"/>
          <a:fontRef idx="minor"/>
        </p:style>
        <p:txBody>
          <a:bodyPr lIns="90000" rIns="90000" tIns="45000" bIns="45000" anchor="t">
            <a:spAutoFit/>
          </a:bodyPr>
          <a:p>
            <a:pPr indent="-216000">
              <a:lnSpc>
                <a:spcPct val="80000"/>
              </a:lnSpc>
              <a:buClr>
                <a:srgbClr val="000000"/>
              </a:buClr>
              <a:buFont typeface="Wingdings" charset="2"/>
              <a:buChar char=""/>
            </a:pPr>
            <a:r>
              <a:rPr b="1" lang="en-US" sz="2800" spc="-1" strike="noStrike">
                <a:solidFill>
                  <a:srgbClr val="000000"/>
                </a:solidFill>
                <a:latin typeface="Arial"/>
              </a:rPr>
              <a:t>Register indirect addressing: </a:t>
            </a:r>
            <a:endParaRPr b="0" lang="en-IN" sz="2800" spc="-1" strike="noStrike">
              <a:latin typeface="Arial"/>
            </a:endParaRPr>
          </a:p>
          <a:p>
            <a:pPr>
              <a:lnSpc>
                <a:spcPct val="80000"/>
              </a:lnSpc>
              <a:buNone/>
            </a:pPr>
            <a:r>
              <a:rPr b="1" lang="en-US" sz="2800" spc="-1" strike="noStrike">
                <a:solidFill>
                  <a:srgbClr val="000000"/>
                </a:solidFill>
                <a:latin typeface="Arial"/>
              </a:rPr>
              <a:t>   </a:t>
            </a:r>
            <a:endParaRPr b="0" lang="en-IN" sz="2800" spc="-1" strike="noStrike">
              <a:latin typeface="Arial"/>
            </a:endParaRPr>
          </a:p>
          <a:p>
            <a:pPr>
              <a:lnSpc>
                <a:spcPct val="80000"/>
              </a:lnSpc>
              <a:buNone/>
            </a:pPr>
            <a:r>
              <a:rPr b="1" lang="en-US" sz="2800" spc="-1" strike="noStrike">
                <a:solidFill>
                  <a:srgbClr val="000000"/>
                </a:solidFill>
                <a:latin typeface="Arial"/>
              </a:rPr>
              <a:t>     </a:t>
            </a:r>
            <a:r>
              <a:rPr b="0" lang="en-US" sz="2800" spc="-1" strike="noStrike">
                <a:solidFill>
                  <a:srgbClr val="000000"/>
                </a:solidFill>
                <a:latin typeface="Arial"/>
              </a:rPr>
              <a:t>For example:</a:t>
            </a:r>
            <a:endParaRPr b="0" lang="en-IN" sz="2800" spc="-1" strike="noStrike">
              <a:latin typeface="Arial"/>
            </a:endParaRPr>
          </a:p>
          <a:p>
            <a:pPr>
              <a:lnSpc>
                <a:spcPct val="80000"/>
              </a:lnSpc>
              <a:buNone/>
            </a:pPr>
            <a:endParaRPr b="0" lang="en-IN" sz="2800" spc="-1" strike="noStrike">
              <a:latin typeface="Arial"/>
            </a:endParaRPr>
          </a:p>
          <a:p>
            <a:pPr lvl="1" marL="861840" indent="-404640">
              <a:lnSpc>
                <a:spcPct val="80000"/>
              </a:lnSpc>
              <a:buClr>
                <a:srgbClr val="000000"/>
              </a:buClr>
              <a:buFont typeface="Wingdings" charset="2"/>
              <a:buAutoNum type="arabicPeriod"/>
            </a:pPr>
            <a:r>
              <a:rPr b="1" lang="en-US" sz="2800" spc="-1" strike="noStrike">
                <a:solidFill>
                  <a:srgbClr val="000000"/>
                </a:solidFill>
                <a:latin typeface="Arial"/>
              </a:rPr>
              <a:t>LXI  H, 2500H:  </a:t>
            </a:r>
            <a:r>
              <a:rPr b="0" lang="en-US" sz="2800" spc="-1" strike="noStrike">
                <a:solidFill>
                  <a:srgbClr val="000000"/>
                </a:solidFill>
                <a:latin typeface="Arial"/>
              </a:rPr>
              <a:t>                                                                                                                                                                                                 </a:t>
            </a:r>
            <a:r>
              <a:rPr b="1" lang="en-US" sz="2800" spc="-1" strike="noStrike">
                <a:solidFill>
                  <a:srgbClr val="000000"/>
                </a:solidFill>
                <a:latin typeface="Arial"/>
              </a:rPr>
              <a:t>MOV A,M : </a:t>
            </a:r>
            <a:r>
              <a:rPr b="1" lang="en-US" sz="2800" spc="-1" strike="noStrike">
                <a:solidFill>
                  <a:srgbClr val="000000"/>
                </a:solidFill>
                <a:latin typeface="Arial"/>
              </a:rPr>
              <a:t>	</a:t>
            </a:r>
            <a:r>
              <a:rPr b="0" lang="en-US" sz="2800" spc="-1" strike="noStrike">
                <a:solidFill>
                  <a:srgbClr val="000000"/>
                </a:solidFill>
                <a:latin typeface="Arial"/>
              </a:rPr>
              <a:t>                                                                                                                                       </a:t>
            </a:r>
            <a:r>
              <a:rPr b="1" lang="en-US" sz="2800" spc="-1" strike="noStrike">
                <a:solidFill>
                  <a:srgbClr val="000000"/>
                </a:solidFill>
                <a:latin typeface="Arial"/>
              </a:rPr>
              <a:t>HLT: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endParaRPr b="0" lang="en-IN" sz="2800" spc="-1" strike="noStrike">
              <a:latin typeface="Arial"/>
            </a:endParaRPr>
          </a:p>
          <a:p>
            <a:pPr lvl="1" marL="457200" indent="-404640">
              <a:lnSpc>
                <a:spcPct val="80000"/>
              </a:lnSpc>
              <a:buClr>
                <a:srgbClr val="000000"/>
              </a:buClr>
              <a:buFont typeface="Wingdings" charset="2"/>
              <a:buAutoNum type="arabicPeriod"/>
            </a:pPr>
            <a:r>
              <a:rPr b="1" lang="en-US" sz="2800" spc="-1" strike="noStrike">
                <a:solidFill>
                  <a:srgbClr val="000000"/>
                </a:solidFill>
                <a:latin typeface="Arial"/>
              </a:rPr>
              <a:t>   </a:t>
            </a:r>
            <a:r>
              <a:rPr b="1" lang="en-US" sz="2800" spc="-1" strike="noStrike">
                <a:solidFill>
                  <a:srgbClr val="000000"/>
                </a:solidFill>
                <a:latin typeface="Arial"/>
              </a:rPr>
              <a:t>LXI  H, 2500H:</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endParaRPr b="0" lang="en-IN" sz="2800" spc="-1" strike="noStrike">
              <a:latin typeface="Arial"/>
            </a:endParaRPr>
          </a:p>
          <a:p>
            <a:pPr marL="457200">
              <a:lnSpc>
                <a:spcPct val="80000"/>
              </a:lnSpc>
              <a:buNone/>
            </a:pPr>
            <a:r>
              <a:rPr b="0" lang="en-US" sz="2800" spc="-1" strike="noStrike">
                <a:solidFill>
                  <a:srgbClr val="000000"/>
                </a:solidFill>
                <a:latin typeface="Arial"/>
              </a:rPr>
              <a:t>	</a:t>
            </a:r>
            <a:r>
              <a:rPr b="1" lang="en-US" sz="2800" spc="-1" strike="noStrike">
                <a:solidFill>
                  <a:srgbClr val="000000"/>
                </a:solidFill>
                <a:latin typeface="Arial"/>
              </a:rPr>
              <a:t>ADD M :</a:t>
            </a:r>
            <a:endParaRPr b="0" lang="en-IN" sz="2800" spc="-1" strike="noStrike">
              <a:latin typeface="Arial"/>
            </a:endParaRPr>
          </a:p>
          <a:p>
            <a:pPr marL="457200">
              <a:lnSpc>
                <a:spcPct val="80000"/>
              </a:lnSpc>
              <a:buNone/>
            </a:pPr>
            <a:r>
              <a:rPr b="1" lang="en-US" sz="2800" spc="-1" strike="noStrike">
                <a:solidFill>
                  <a:srgbClr val="000000"/>
                </a:solidFill>
                <a:latin typeface="Arial"/>
              </a:rPr>
              <a:t>	</a:t>
            </a:r>
            <a:r>
              <a:rPr b="1" lang="en-US" sz="2800" spc="-1" strike="noStrike">
                <a:solidFill>
                  <a:srgbClr val="000000"/>
                </a:solidFill>
                <a:latin typeface="Arial"/>
              </a:rPr>
              <a:t>HLT: </a:t>
            </a: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	</a:t>
            </a:r>
            <a:r>
              <a:rPr b="0" lang="en-US" sz="2400" spc="-1" strike="noStrike">
                <a:solidFill>
                  <a:srgbClr val="000000"/>
                </a:solidFill>
                <a:latin typeface="Arial"/>
              </a:rPr>
              <a:t>	</a:t>
            </a:r>
            <a:endParaRPr b="0" lang="en-IN" sz="2400" spc="-1" strike="noStrike">
              <a:latin typeface="Arial"/>
            </a:endParaRPr>
          </a:p>
        </p:txBody>
      </p:sp>
      <p:pic>
        <p:nvPicPr>
          <p:cNvPr id="218"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13C6B8AE-1582-4CC8-8536-01DBF85D765D}" type="slidenum">
              <a:t>51</a:t>
            </a:fld>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2" presetSubtype="4">
                                  <p:stCondLst>
                                    <p:cond delay="0"/>
                                  </p:stCondLst>
                                  <p:childTnLst>
                                    <p:set>
                                      <p:cBhvr>
                                        <p:cTn id="136" dur="1" fill="hold">
                                          <p:stCondLst>
                                            <p:cond delay="0"/>
                                          </p:stCondLst>
                                        </p:cTn>
                                        <p:tgtEl>
                                          <p:spTgt spid="217">
                                            <p:txEl>
                                              <p:pRg st="0" end="0"/>
                                            </p:txEl>
                                          </p:spTgt>
                                        </p:tgtEl>
                                        <p:attrNameLst>
                                          <p:attrName>style.visibility</p:attrName>
                                        </p:attrNameLst>
                                      </p:cBhvr>
                                      <p:to>
                                        <p:strVal val="visible"/>
                                      </p:to>
                                    </p:set>
                                    <p:anim calcmode="lin" valueType="num">
                                      <p:cBhvr additive="repl">
                                        <p:cTn id="137" dur="500" fill="hold"/>
                                        <p:tgtEl>
                                          <p:spTgt spid="217">
                                            <p:txEl>
                                              <p:pRg st="0" end="0"/>
                                            </p:txEl>
                                          </p:spTgt>
                                        </p:tgtEl>
                                        <p:attrNameLst>
                                          <p:attrName>ppt_x</p:attrName>
                                        </p:attrNameLst>
                                      </p:cBhvr>
                                      <p:tavLst>
                                        <p:tav tm="0">
                                          <p:val>
                                            <p:strVal val="#ppt_x"/>
                                          </p:val>
                                        </p:tav>
                                        <p:tav tm="100000">
                                          <p:val>
                                            <p:strVal val="#ppt_x"/>
                                          </p:val>
                                        </p:tav>
                                      </p:tavLst>
                                    </p:anim>
                                    <p:anim calcmode="lin" valueType="num">
                                      <p:cBhvr additive="repl">
                                        <p:cTn id="138" dur="500" fill="hold"/>
                                        <p:tgtEl>
                                          <p:spTgt spid="217">
                                            <p:txEl>
                                              <p:pRg st="0" end="0"/>
                                            </p:txEl>
                                          </p:spTgt>
                                        </p:tgtEl>
                                        <p:attrNameLst>
                                          <p:attrName>ppt_y</p:attrName>
                                        </p:attrNameLst>
                                      </p:cBhvr>
                                      <p:tavLst>
                                        <p:tav tm="0">
                                          <p:val>
                                            <p:strVal val="1+#ppt_h/2"/>
                                          </p:val>
                                        </p:tav>
                                        <p:tav tm="100000">
                                          <p:val>
                                            <p:strVal val="#ppt_y"/>
                                          </p:val>
                                        </p:tav>
                                      </p:tavLst>
                                    </p:anim>
                                  </p:childTnLst>
                                </p:cTn>
                              </p:par>
                              <p:par>
                                <p:cTn id="139" nodeType="withEffect" fill="hold" presetClass="entr" presetID="2" presetSubtype="4">
                                  <p:stCondLst>
                                    <p:cond delay="0"/>
                                  </p:stCondLst>
                                  <p:childTnLst>
                                    <p:set>
                                      <p:cBhvr>
                                        <p:cTn id="140" dur="1" fill="hold">
                                          <p:stCondLst>
                                            <p:cond delay="0"/>
                                          </p:stCondLst>
                                        </p:cTn>
                                        <p:tgtEl>
                                          <p:spTgt spid="217">
                                            <p:txEl>
                                              <p:pRg st="2" end="2"/>
                                            </p:txEl>
                                          </p:spTgt>
                                        </p:tgtEl>
                                        <p:attrNameLst>
                                          <p:attrName>style.visibility</p:attrName>
                                        </p:attrNameLst>
                                      </p:cBhvr>
                                      <p:to>
                                        <p:strVal val="visible"/>
                                      </p:to>
                                    </p:set>
                                    <p:anim calcmode="lin" valueType="num">
                                      <p:cBhvr additive="repl">
                                        <p:cTn id="141" dur="500" fill="hold"/>
                                        <p:tgtEl>
                                          <p:spTgt spid="217">
                                            <p:txEl>
                                              <p:pRg st="2" end="2"/>
                                            </p:txEl>
                                          </p:spTgt>
                                        </p:tgtEl>
                                        <p:attrNameLst>
                                          <p:attrName>ppt_x</p:attrName>
                                        </p:attrNameLst>
                                      </p:cBhvr>
                                      <p:tavLst>
                                        <p:tav tm="0">
                                          <p:val>
                                            <p:strVal val="#ppt_x"/>
                                          </p:val>
                                        </p:tav>
                                        <p:tav tm="100000">
                                          <p:val>
                                            <p:strVal val="#ppt_x"/>
                                          </p:val>
                                        </p:tav>
                                      </p:tavLst>
                                    </p:anim>
                                    <p:anim calcmode="lin" valueType="num">
                                      <p:cBhvr additive="repl">
                                        <p:cTn id="142" dur="500" fill="hold"/>
                                        <p:tgtEl>
                                          <p:spTgt spid="217">
                                            <p:txEl>
                                              <p:pRg st="2" end="2"/>
                                            </p:txEl>
                                          </p:spTgt>
                                        </p:tgtEl>
                                        <p:attrNameLst>
                                          <p:attrName>ppt_y</p:attrName>
                                        </p:attrNameLst>
                                      </p:cBhvr>
                                      <p:tavLst>
                                        <p:tav tm="0">
                                          <p:val>
                                            <p:strVal val="1+#ppt_h/2"/>
                                          </p:val>
                                        </p:tav>
                                        <p:tav tm="100000">
                                          <p:val>
                                            <p:strVal val="#ppt_y"/>
                                          </p:val>
                                        </p:tav>
                                      </p:tavLst>
                                    </p:anim>
                                  </p:childTnLst>
                                </p:cTn>
                              </p:par>
                              <p:par>
                                <p:cTn id="143" nodeType="withEffect" fill="hold" presetClass="entr" presetID="2" presetSubtype="4">
                                  <p:stCondLst>
                                    <p:cond delay="0"/>
                                  </p:stCondLst>
                                  <p:childTnLst>
                                    <p:set>
                                      <p:cBhvr>
                                        <p:cTn id="144" dur="1" fill="hold">
                                          <p:stCondLst>
                                            <p:cond delay="0"/>
                                          </p:stCondLst>
                                        </p:cTn>
                                        <p:tgtEl>
                                          <p:spTgt spid="217">
                                            <p:txEl>
                                              <p:pRg st="4" end="4"/>
                                            </p:txEl>
                                          </p:spTgt>
                                        </p:tgtEl>
                                        <p:attrNameLst>
                                          <p:attrName>style.visibility</p:attrName>
                                        </p:attrNameLst>
                                      </p:cBhvr>
                                      <p:to>
                                        <p:strVal val="visible"/>
                                      </p:to>
                                    </p:set>
                                    <p:anim calcmode="lin" valueType="num">
                                      <p:cBhvr additive="repl">
                                        <p:cTn id="145" dur="500" fill="hold"/>
                                        <p:tgtEl>
                                          <p:spTgt spid="217">
                                            <p:txEl>
                                              <p:pRg st="4" end="4"/>
                                            </p:txEl>
                                          </p:spTgt>
                                        </p:tgtEl>
                                        <p:attrNameLst>
                                          <p:attrName>ppt_x</p:attrName>
                                        </p:attrNameLst>
                                      </p:cBhvr>
                                      <p:tavLst>
                                        <p:tav tm="0">
                                          <p:val>
                                            <p:strVal val="#ppt_x"/>
                                          </p:val>
                                        </p:tav>
                                        <p:tav tm="100000">
                                          <p:val>
                                            <p:strVal val="#ppt_x"/>
                                          </p:val>
                                        </p:tav>
                                      </p:tavLst>
                                    </p:anim>
                                    <p:anim calcmode="lin" valueType="num">
                                      <p:cBhvr additive="repl">
                                        <p:cTn id="146" dur="500" fill="hold"/>
                                        <p:tgtEl>
                                          <p:spTgt spid="217">
                                            <p:txEl>
                                              <p:pRg st="4" end="4"/>
                                            </p:txEl>
                                          </p:spTgt>
                                        </p:tgtEl>
                                        <p:attrNameLst>
                                          <p:attrName>ppt_y</p:attrName>
                                        </p:attrNameLst>
                                      </p:cBhvr>
                                      <p:tavLst>
                                        <p:tav tm="0">
                                          <p:val>
                                            <p:strVal val="1+#ppt_h/2"/>
                                          </p:val>
                                        </p:tav>
                                        <p:tav tm="100000">
                                          <p:val>
                                            <p:strVal val="#ppt_y"/>
                                          </p:val>
                                        </p:tav>
                                      </p:tavLst>
                                    </p:anim>
                                  </p:childTnLst>
                                </p:cTn>
                              </p:par>
                              <p:par>
                                <p:cTn id="147" nodeType="withEffect" fill="hold" presetClass="entr" presetID="2" presetSubtype="4">
                                  <p:stCondLst>
                                    <p:cond delay="0"/>
                                  </p:stCondLst>
                                  <p:childTnLst>
                                    <p:set>
                                      <p:cBhvr>
                                        <p:cTn id="148" dur="1" fill="hold">
                                          <p:stCondLst>
                                            <p:cond delay="0"/>
                                          </p:stCondLst>
                                        </p:cTn>
                                        <p:tgtEl>
                                          <p:spTgt spid="217">
                                            <p:txEl>
                                              <p:pRg st="5" end="5"/>
                                            </p:txEl>
                                          </p:spTgt>
                                        </p:tgtEl>
                                        <p:attrNameLst>
                                          <p:attrName>style.visibility</p:attrName>
                                        </p:attrNameLst>
                                      </p:cBhvr>
                                      <p:to>
                                        <p:strVal val="visible"/>
                                      </p:to>
                                    </p:set>
                                    <p:anim calcmode="lin" valueType="num">
                                      <p:cBhvr additive="repl">
                                        <p:cTn id="149" dur="500" fill="hold"/>
                                        <p:tgtEl>
                                          <p:spTgt spid="217">
                                            <p:txEl>
                                              <p:pRg st="5" end="5"/>
                                            </p:txEl>
                                          </p:spTgt>
                                        </p:tgtEl>
                                        <p:attrNameLst>
                                          <p:attrName>ppt_x</p:attrName>
                                        </p:attrNameLst>
                                      </p:cBhvr>
                                      <p:tavLst>
                                        <p:tav tm="0">
                                          <p:val>
                                            <p:strVal val="#ppt_x"/>
                                          </p:val>
                                        </p:tav>
                                        <p:tav tm="100000">
                                          <p:val>
                                            <p:strVal val="#ppt_x"/>
                                          </p:val>
                                        </p:tav>
                                      </p:tavLst>
                                    </p:anim>
                                    <p:anim calcmode="lin" valueType="num">
                                      <p:cBhvr additive="repl">
                                        <p:cTn id="150" dur="500" fill="hold"/>
                                        <p:tgtEl>
                                          <p:spTgt spid="217">
                                            <p:txEl>
                                              <p:pRg st="5" end="5"/>
                                            </p:txEl>
                                          </p:spTgt>
                                        </p:tgtEl>
                                        <p:attrNameLst>
                                          <p:attrName>ppt_y</p:attrName>
                                        </p:attrNameLst>
                                      </p:cBhvr>
                                      <p:tavLst>
                                        <p:tav tm="0">
                                          <p:val>
                                            <p:strVal val="1+#ppt_h/2"/>
                                          </p:val>
                                        </p:tav>
                                        <p:tav tm="100000">
                                          <p:val>
                                            <p:strVal val="#ppt_y"/>
                                          </p:val>
                                        </p:tav>
                                      </p:tavLst>
                                    </p:anim>
                                  </p:childTnLst>
                                </p:cTn>
                              </p:par>
                              <p:par>
                                <p:cTn id="151" nodeType="withEffect" fill="hold" presetClass="entr" presetID="2" presetSubtype="4">
                                  <p:stCondLst>
                                    <p:cond delay="0"/>
                                  </p:stCondLst>
                                  <p:childTnLst>
                                    <p:set>
                                      <p:cBhvr>
                                        <p:cTn id="152" dur="1" fill="hold">
                                          <p:stCondLst>
                                            <p:cond delay="0"/>
                                          </p:stCondLst>
                                        </p:cTn>
                                        <p:tgtEl>
                                          <p:spTgt spid="217">
                                            <p:txEl>
                                              <p:pRg st="6" end="6"/>
                                            </p:txEl>
                                          </p:spTgt>
                                        </p:tgtEl>
                                        <p:attrNameLst>
                                          <p:attrName>style.visibility</p:attrName>
                                        </p:attrNameLst>
                                      </p:cBhvr>
                                      <p:to>
                                        <p:strVal val="visible"/>
                                      </p:to>
                                    </p:set>
                                    <p:anim calcmode="lin" valueType="num">
                                      <p:cBhvr additive="repl">
                                        <p:cTn id="153" dur="500" fill="hold"/>
                                        <p:tgtEl>
                                          <p:spTgt spid="217">
                                            <p:txEl>
                                              <p:pRg st="6" end="6"/>
                                            </p:txEl>
                                          </p:spTgt>
                                        </p:tgtEl>
                                        <p:attrNameLst>
                                          <p:attrName>ppt_x</p:attrName>
                                        </p:attrNameLst>
                                      </p:cBhvr>
                                      <p:tavLst>
                                        <p:tav tm="0">
                                          <p:val>
                                            <p:strVal val="#ppt_x"/>
                                          </p:val>
                                        </p:tav>
                                        <p:tav tm="100000">
                                          <p:val>
                                            <p:strVal val="#ppt_x"/>
                                          </p:val>
                                        </p:tav>
                                      </p:tavLst>
                                    </p:anim>
                                    <p:anim calcmode="lin" valueType="num">
                                      <p:cBhvr additive="repl">
                                        <p:cTn id="154" dur="500" fill="hold"/>
                                        <p:tgtEl>
                                          <p:spTgt spid="217">
                                            <p:txEl>
                                              <p:pRg st="6" end="6"/>
                                            </p:txEl>
                                          </p:spTgt>
                                        </p:tgtEl>
                                        <p:attrNameLst>
                                          <p:attrName>ppt_y</p:attrName>
                                        </p:attrNameLst>
                                      </p:cBhvr>
                                      <p:tavLst>
                                        <p:tav tm="0">
                                          <p:val>
                                            <p:strVal val="1+#ppt_h/2"/>
                                          </p:val>
                                        </p:tav>
                                        <p:tav tm="100000">
                                          <p:val>
                                            <p:strVal val="#ppt_y"/>
                                          </p:val>
                                        </p:tav>
                                      </p:tavLst>
                                    </p:anim>
                                  </p:childTnLst>
                                </p:cTn>
                              </p:par>
                              <p:par>
                                <p:cTn id="155" nodeType="withEffect" fill="hold" presetClass="entr" presetID="2" presetSubtype="4">
                                  <p:stCondLst>
                                    <p:cond delay="0"/>
                                  </p:stCondLst>
                                  <p:childTnLst>
                                    <p:set>
                                      <p:cBhvr>
                                        <p:cTn id="156" dur="1" fill="hold">
                                          <p:stCondLst>
                                            <p:cond delay="0"/>
                                          </p:stCondLst>
                                        </p:cTn>
                                        <p:tgtEl>
                                          <p:spTgt spid="217">
                                            <p:txEl>
                                              <p:pRg st="7" end="7"/>
                                            </p:txEl>
                                          </p:spTgt>
                                        </p:tgtEl>
                                        <p:attrNameLst>
                                          <p:attrName>style.visibility</p:attrName>
                                        </p:attrNameLst>
                                      </p:cBhvr>
                                      <p:to>
                                        <p:strVal val="visible"/>
                                      </p:to>
                                    </p:set>
                                    <p:anim calcmode="lin" valueType="num">
                                      <p:cBhvr additive="repl">
                                        <p:cTn id="157" dur="500" fill="hold"/>
                                        <p:tgtEl>
                                          <p:spTgt spid="217">
                                            <p:txEl>
                                              <p:pRg st="7" end="7"/>
                                            </p:txEl>
                                          </p:spTgt>
                                        </p:tgtEl>
                                        <p:attrNameLst>
                                          <p:attrName>ppt_x</p:attrName>
                                        </p:attrNameLst>
                                      </p:cBhvr>
                                      <p:tavLst>
                                        <p:tav tm="0">
                                          <p:val>
                                            <p:strVal val="#ppt_x"/>
                                          </p:val>
                                        </p:tav>
                                        <p:tav tm="100000">
                                          <p:val>
                                            <p:strVal val="#ppt_x"/>
                                          </p:val>
                                        </p:tav>
                                      </p:tavLst>
                                    </p:anim>
                                    <p:anim calcmode="lin" valueType="num">
                                      <p:cBhvr additive="repl">
                                        <p:cTn id="158" dur="500" fill="hold"/>
                                        <p:tgtEl>
                                          <p:spTgt spid="21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Box 1"/>
          <p:cNvSpPr/>
          <p:nvPr/>
        </p:nvSpPr>
        <p:spPr>
          <a:xfrm>
            <a:off x="2362320" y="762120"/>
            <a:ext cx="7314840" cy="4526280"/>
          </a:xfrm>
          <a:prstGeom prst="rect">
            <a:avLst/>
          </a:prstGeom>
          <a:noFill/>
          <a:ln w="0">
            <a:noFill/>
          </a:ln>
        </p:spPr>
        <p:style>
          <a:lnRef idx="0"/>
          <a:fillRef idx="0"/>
          <a:effectRef idx="0"/>
          <a:fontRef idx="minor"/>
        </p:style>
        <p:txBody>
          <a:bodyPr lIns="90000" rIns="90000" tIns="45000" bIns="45000" anchor="t">
            <a:spAutoFit/>
          </a:bodyPr>
          <a:p>
            <a:pPr indent="-216000">
              <a:lnSpc>
                <a:spcPct val="80000"/>
              </a:lnSpc>
              <a:buClr>
                <a:srgbClr val="000000"/>
              </a:buClr>
              <a:buFont typeface="Wingdings" charset="2"/>
              <a:buChar char=""/>
            </a:pPr>
            <a:r>
              <a:rPr b="1" lang="en-US" sz="2800" spc="-1" strike="noStrike">
                <a:solidFill>
                  <a:srgbClr val="000000"/>
                </a:solidFill>
                <a:latin typeface="Arial"/>
              </a:rPr>
              <a:t>Immediate  Addressing: </a:t>
            </a:r>
            <a:r>
              <a:rPr b="0" lang="en-US" sz="2800" spc="-1" strike="noStrike">
                <a:solidFill>
                  <a:srgbClr val="000000"/>
                </a:solidFill>
                <a:latin typeface="Arial"/>
              </a:rPr>
              <a:t> </a:t>
            </a:r>
            <a:endParaRPr b="0" lang="en-IN" sz="2800" spc="-1" strike="noStrike">
              <a:latin typeface="Arial"/>
            </a:endParaRPr>
          </a:p>
          <a:p>
            <a:pPr>
              <a:lnSpc>
                <a:spcPct val="80000"/>
              </a:lnSpc>
              <a:buNone/>
            </a:pPr>
            <a:endParaRPr b="0" lang="en-IN" sz="2800" spc="-1" strike="noStrike">
              <a:latin typeface="Arial"/>
            </a:endParaRPr>
          </a:p>
          <a:p>
            <a:pPr>
              <a:lnSpc>
                <a:spcPct val="80000"/>
              </a:lnSpc>
              <a:buNone/>
            </a:pPr>
            <a:r>
              <a:rPr b="0" lang="en-US" sz="2800" spc="-1" strike="noStrike">
                <a:solidFill>
                  <a:srgbClr val="000000"/>
                </a:solidFill>
                <a:latin typeface="Arial"/>
              </a:rPr>
              <a:t>    </a:t>
            </a:r>
            <a:r>
              <a:rPr b="0" lang="en-US" sz="2800" spc="-1" strike="noStrike">
                <a:solidFill>
                  <a:srgbClr val="000000"/>
                </a:solidFill>
                <a:latin typeface="Arial"/>
              </a:rPr>
              <a:t>For example:</a:t>
            </a:r>
            <a:endParaRPr b="0" lang="en-IN" sz="2800" spc="-1" strike="noStrike">
              <a:latin typeface="Arial"/>
            </a:endParaRPr>
          </a:p>
          <a:p>
            <a:pPr lvl="1" marL="457200" indent="-216000">
              <a:lnSpc>
                <a:spcPct val="80000"/>
              </a:lnSpc>
              <a:buClr>
                <a:srgbClr val="000000"/>
              </a:buClr>
              <a:buFont typeface="Wingdings" charset="2"/>
              <a:buAutoNum type="arabicPeriod"/>
            </a:pPr>
            <a:r>
              <a:rPr b="1" lang="en-US" sz="2800" spc="-1" strike="noStrike">
                <a:solidFill>
                  <a:srgbClr val="000000"/>
                </a:solidFill>
                <a:latin typeface="Arial"/>
              </a:rPr>
              <a:t>    </a:t>
            </a:r>
            <a:r>
              <a:rPr b="1" lang="en-US" sz="2800" spc="-1" strike="noStrike">
                <a:solidFill>
                  <a:srgbClr val="000000"/>
                </a:solidFill>
                <a:latin typeface="Arial"/>
              </a:rPr>
              <a:t>MVI  A,05 :  </a:t>
            </a:r>
            <a:endParaRPr b="0" lang="en-IN" sz="2800" spc="-1" strike="noStrike">
              <a:latin typeface="Arial"/>
            </a:endParaRPr>
          </a:p>
          <a:p>
            <a:pPr lvl="1" marL="457200" indent="-216000">
              <a:lnSpc>
                <a:spcPct val="80000"/>
              </a:lnSpc>
              <a:buClr>
                <a:srgbClr val="000000"/>
              </a:buClr>
              <a:buFont typeface="Wingdings" charset="2"/>
              <a:buAutoNum type="arabicPeriod"/>
            </a:pPr>
            <a:r>
              <a:rPr b="1" lang="en-US" sz="2800" spc="-1" strike="noStrike">
                <a:solidFill>
                  <a:srgbClr val="000000"/>
                </a:solidFill>
                <a:latin typeface="Arial"/>
              </a:rPr>
              <a:t>    </a:t>
            </a:r>
            <a:r>
              <a:rPr b="1" lang="en-US" sz="2800" spc="-1" strike="noStrike">
                <a:solidFill>
                  <a:srgbClr val="000000"/>
                </a:solidFill>
                <a:latin typeface="Arial"/>
              </a:rPr>
              <a:t>ADI 06 : </a:t>
            </a:r>
            <a:r>
              <a:rPr b="0" lang="en-US" sz="2800" spc="-1" strike="noStrike">
                <a:solidFill>
                  <a:srgbClr val="000000"/>
                </a:solidFill>
                <a:latin typeface="Arial"/>
              </a:rPr>
              <a:t> </a:t>
            </a:r>
            <a:endParaRPr b="0" lang="en-IN" sz="2800" spc="-1" strike="noStrike">
              <a:latin typeface="Arial"/>
            </a:endParaRPr>
          </a:p>
          <a:p>
            <a:pPr>
              <a:lnSpc>
                <a:spcPct val="80000"/>
              </a:lnSpc>
              <a:buNone/>
            </a:pPr>
            <a:endParaRPr b="0" lang="en-IN" sz="2800" spc="-1" strike="noStrike">
              <a:latin typeface="Arial"/>
            </a:endParaRPr>
          </a:p>
          <a:p>
            <a:pPr indent="-216000">
              <a:lnSpc>
                <a:spcPct val="80000"/>
              </a:lnSpc>
              <a:buClr>
                <a:srgbClr val="000000"/>
              </a:buClr>
              <a:buFont typeface="Wingdings" charset="2"/>
              <a:buChar char=""/>
            </a:pPr>
            <a:r>
              <a:rPr b="1" lang="en-US" sz="2800" spc="-1" strike="noStrike">
                <a:solidFill>
                  <a:srgbClr val="000000"/>
                </a:solidFill>
                <a:latin typeface="Arial"/>
              </a:rPr>
              <a:t>Implicit Addressing: </a:t>
            </a:r>
            <a:endParaRPr b="0" lang="en-IN" sz="2800" spc="-1" strike="noStrike">
              <a:latin typeface="Arial"/>
            </a:endParaRPr>
          </a:p>
          <a:p>
            <a:pPr>
              <a:lnSpc>
                <a:spcPct val="80000"/>
              </a:lnSpc>
              <a:buNone/>
            </a:pPr>
            <a:endParaRPr b="0" lang="en-IN" sz="2800" spc="-1" strike="noStrike">
              <a:latin typeface="Arial"/>
            </a:endParaRPr>
          </a:p>
          <a:p>
            <a:pPr>
              <a:lnSpc>
                <a:spcPct val="80000"/>
              </a:lnSpc>
              <a:buNone/>
            </a:pPr>
            <a:r>
              <a:rPr b="1" lang="en-US" sz="2800" spc="-1" strike="noStrike">
                <a:solidFill>
                  <a:srgbClr val="000000"/>
                </a:solidFill>
                <a:latin typeface="Arial"/>
              </a:rPr>
              <a:t>      </a:t>
            </a:r>
            <a:r>
              <a:rPr b="0" lang="en-US" sz="2800" spc="-1" strike="noStrike">
                <a:solidFill>
                  <a:srgbClr val="000000"/>
                </a:solidFill>
                <a:latin typeface="Arial"/>
              </a:rPr>
              <a:t>For example</a:t>
            </a:r>
            <a:endParaRPr b="0" lang="en-IN" sz="2800" spc="-1" strike="noStrike">
              <a:latin typeface="Arial"/>
            </a:endParaRPr>
          </a:p>
          <a:p>
            <a:pPr>
              <a:lnSpc>
                <a:spcPct val="80000"/>
              </a:lnSpc>
              <a:buNone/>
            </a:pPr>
            <a:endParaRPr b="0" lang="en-IN" sz="2800" spc="-1" strike="noStrike">
              <a:latin typeface="Arial"/>
            </a:endParaRPr>
          </a:p>
          <a:p>
            <a:pPr lvl="1" marL="457200" indent="-216000">
              <a:lnSpc>
                <a:spcPct val="80000"/>
              </a:lnSpc>
              <a:buClr>
                <a:srgbClr val="000000"/>
              </a:buClr>
              <a:buFont typeface="Wingdings" charset="2"/>
              <a:buAutoNum type="arabicPeriod"/>
            </a:pPr>
            <a:r>
              <a:rPr b="1" lang="en-US" sz="2800" spc="-1" strike="noStrike">
                <a:solidFill>
                  <a:srgbClr val="000000"/>
                </a:solidFill>
                <a:latin typeface="Arial"/>
              </a:rPr>
              <a:t>CMA :</a:t>
            </a:r>
            <a:endParaRPr b="0" lang="en-IN" sz="2800" spc="-1" strike="noStrike">
              <a:latin typeface="Arial"/>
            </a:endParaRPr>
          </a:p>
          <a:p>
            <a:pPr lvl="1" marL="457200" indent="-216000">
              <a:lnSpc>
                <a:spcPct val="80000"/>
              </a:lnSpc>
              <a:buClr>
                <a:srgbClr val="000000"/>
              </a:buClr>
              <a:buFont typeface="Wingdings" charset="2"/>
              <a:buAutoNum type="arabicPeriod"/>
            </a:pPr>
            <a:r>
              <a:rPr b="1" lang="en-US" sz="2800" spc="-1" strike="noStrike">
                <a:solidFill>
                  <a:srgbClr val="000000"/>
                </a:solidFill>
                <a:latin typeface="Arial"/>
              </a:rPr>
              <a:t>RAR :</a:t>
            </a:r>
            <a:endParaRPr b="0" lang="en-IN" sz="2800" spc="-1" strike="noStrike">
              <a:latin typeface="Arial"/>
            </a:endParaRPr>
          </a:p>
          <a:p>
            <a:pPr lvl="1" marL="457200" indent="-216000">
              <a:lnSpc>
                <a:spcPct val="80000"/>
              </a:lnSpc>
              <a:buClr>
                <a:srgbClr val="000000"/>
              </a:buClr>
              <a:buFont typeface="Wingdings" charset="2"/>
              <a:buAutoNum type="arabicPeriod"/>
            </a:pPr>
            <a:r>
              <a:rPr b="1" lang="en-US" sz="2800" spc="-1" strike="noStrike">
                <a:solidFill>
                  <a:srgbClr val="000000"/>
                </a:solidFill>
                <a:latin typeface="Arial"/>
              </a:rPr>
              <a:t>RAL :</a:t>
            </a:r>
            <a:endParaRPr b="0" lang="en-IN" sz="2800" spc="-1" strike="noStrike">
              <a:latin typeface="Arial"/>
            </a:endParaRPr>
          </a:p>
        </p:txBody>
      </p:sp>
      <p:pic>
        <p:nvPicPr>
          <p:cNvPr id="220"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B7144132-7516-475B-802D-0999619DE2F2}" type="slidenum">
              <a:t>52</a:t>
            </a:fld>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2" presetSubtype="4">
                                  <p:stCondLst>
                                    <p:cond delay="0"/>
                                  </p:stCondLst>
                                  <p:childTnLst>
                                    <p:set>
                                      <p:cBhvr>
                                        <p:cTn id="164" dur="1" fill="hold">
                                          <p:stCondLst>
                                            <p:cond delay="0"/>
                                          </p:stCondLst>
                                        </p:cTn>
                                        <p:tgtEl>
                                          <p:spTgt spid="219">
                                            <p:txEl>
                                              <p:pRg st="0" end="0"/>
                                            </p:txEl>
                                          </p:spTgt>
                                        </p:tgtEl>
                                        <p:attrNameLst>
                                          <p:attrName>style.visibility</p:attrName>
                                        </p:attrNameLst>
                                      </p:cBhvr>
                                      <p:to>
                                        <p:strVal val="visible"/>
                                      </p:to>
                                    </p:set>
                                    <p:anim calcmode="lin" valueType="num">
                                      <p:cBhvr additive="repl">
                                        <p:cTn id="165"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repl">
                                        <p:cTn id="166" dur="500" fill="hold"/>
                                        <p:tgtEl>
                                          <p:spTgt spid="219">
                                            <p:txEl>
                                              <p:pRg st="0" end="0"/>
                                            </p:txEl>
                                          </p:spTgt>
                                        </p:tgtEl>
                                        <p:attrNameLst>
                                          <p:attrName>ppt_y</p:attrName>
                                        </p:attrNameLst>
                                      </p:cBhvr>
                                      <p:tavLst>
                                        <p:tav tm="0">
                                          <p:val>
                                            <p:strVal val="1+#ppt_h/2"/>
                                          </p:val>
                                        </p:tav>
                                        <p:tav tm="100000">
                                          <p:val>
                                            <p:strVal val="#ppt_y"/>
                                          </p:val>
                                        </p:tav>
                                      </p:tavLst>
                                    </p:anim>
                                  </p:childTnLst>
                                </p:cTn>
                              </p:par>
                              <p:par>
                                <p:cTn id="167" nodeType="withEffect" fill="hold" presetClass="entr" presetID="2" presetSubtype="4">
                                  <p:stCondLst>
                                    <p:cond delay="0"/>
                                  </p:stCondLst>
                                  <p:childTnLst>
                                    <p:set>
                                      <p:cBhvr>
                                        <p:cTn id="168" dur="1" fill="hold">
                                          <p:stCondLst>
                                            <p:cond delay="0"/>
                                          </p:stCondLst>
                                        </p:cTn>
                                        <p:tgtEl>
                                          <p:spTgt spid="219">
                                            <p:txEl>
                                              <p:pRg st="2" end="2"/>
                                            </p:txEl>
                                          </p:spTgt>
                                        </p:tgtEl>
                                        <p:attrNameLst>
                                          <p:attrName>style.visibility</p:attrName>
                                        </p:attrNameLst>
                                      </p:cBhvr>
                                      <p:to>
                                        <p:strVal val="visible"/>
                                      </p:to>
                                    </p:set>
                                    <p:anim calcmode="lin" valueType="num">
                                      <p:cBhvr additive="repl">
                                        <p:cTn id="169" dur="500" fill="hold"/>
                                        <p:tgtEl>
                                          <p:spTgt spid="219">
                                            <p:txEl>
                                              <p:pRg st="2" end="2"/>
                                            </p:txEl>
                                          </p:spTgt>
                                        </p:tgtEl>
                                        <p:attrNameLst>
                                          <p:attrName>ppt_x</p:attrName>
                                        </p:attrNameLst>
                                      </p:cBhvr>
                                      <p:tavLst>
                                        <p:tav tm="0">
                                          <p:val>
                                            <p:strVal val="#ppt_x"/>
                                          </p:val>
                                        </p:tav>
                                        <p:tav tm="100000">
                                          <p:val>
                                            <p:strVal val="#ppt_x"/>
                                          </p:val>
                                        </p:tav>
                                      </p:tavLst>
                                    </p:anim>
                                    <p:anim calcmode="lin" valueType="num">
                                      <p:cBhvr additive="repl">
                                        <p:cTn id="170" dur="500" fill="hold"/>
                                        <p:tgtEl>
                                          <p:spTgt spid="219">
                                            <p:txEl>
                                              <p:pRg st="2" end="2"/>
                                            </p:txEl>
                                          </p:spTgt>
                                        </p:tgtEl>
                                        <p:attrNameLst>
                                          <p:attrName>ppt_y</p:attrName>
                                        </p:attrNameLst>
                                      </p:cBhvr>
                                      <p:tavLst>
                                        <p:tav tm="0">
                                          <p:val>
                                            <p:strVal val="1+#ppt_h/2"/>
                                          </p:val>
                                        </p:tav>
                                        <p:tav tm="100000">
                                          <p:val>
                                            <p:strVal val="#ppt_y"/>
                                          </p:val>
                                        </p:tav>
                                      </p:tavLst>
                                    </p:anim>
                                  </p:childTnLst>
                                </p:cTn>
                              </p:par>
                              <p:par>
                                <p:cTn id="171" nodeType="withEffect" fill="hold" presetClass="entr" presetID="2" presetSubtype="4">
                                  <p:stCondLst>
                                    <p:cond delay="0"/>
                                  </p:stCondLst>
                                  <p:childTnLst>
                                    <p:set>
                                      <p:cBhvr>
                                        <p:cTn id="172" dur="1" fill="hold">
                                          <p:stCondLst>
                                            <p:cond delay="0"/>
                                          </p:stCondLst>
                                        </p:cTn>
                                        <p:tgtEl>
                                          <p:spTgt spid="219">
                                            <p:txEl>
                                              <p:pRg st="3" end="3"/>
                                            </p:txEl>
                                          </p:spTgt>
                                        </p:tgtEl>
                                        <p:attrNameLst>
                                          <p:attrName>style.visibility</p:attrName>
                                        </p:attrNameLst>
                                      </p:cBhvr>
                                      <p:to>
                                        <p:strVal val="visible"/>
                                      </p:to>
                                    </p:set>
                                    <p:anim calcmode="lin" valueType="num">
                                      <p:cBhvr additive="repl">
                                        <p:cTn id="173" dur="500" fill="hold"/>
                                        <p:tgtEl>
                                          <p:spTgt spid="219">
                                            <p:txEl>
                                              <p:pRg st="3" end="3"/>
                                            </p:txEl>
                                          </p:spTgt>
                                        </p:tgtEl>
                                        <p:attrNameLst>
                                          <p:attrName>ppt_x</p:attrName>
                                        </p:attrNameLst>
                                      </p:cBhvr>
                                      <p:tavLst>
                                        <p:tav tm="0">
                                          <p:val>
                                            <p:strVal val="#ppt_x"/>
                                          </p:val>
                                        </p:tav>
                                        <p:tav tm="100000">
                                          <p:val>
                                            <p:strVal val="#ppt_x"/>
                                          </p:val>
                                        </p:tav>
                                      </p:tavLst>
                                    </p:anim>
                                    <p:anim calcmode="lin" valueType="num">
                                      <p:cBhvr additive="repl">
                                        <p:cTn id="174" dur="500" fill="hold"/>
                                        <p:tgtEl>
                                          <p:spTgt spid="219">
                                            <p:txEl>
                                              <p:pRg st="3" end="3"/>
                                            </p:txEl>
                                          </p:spTgt>
                                        </p:tgtEl>
                                        <p:attrNameLst>
                                          <p:attrName>ppt_y</p:attrName>
                                        </p:attrNameLst>
                                      </p:cBhvr>
                                      <p:tavLst>
                                        <p:tav tm="0">
                                          <p:val>
                                            <p:strVal val="1+#ppt_h/2"/>
                                          </p:val>
                                        </p:tav>
                                        <p:tav tm="100000">
                                          <p:val>
                                            <p:strVal val="#ppt_y"/>
                                          </p:val>
                                        </p:tav>
                                      </p:tavLst>
                                    </p:anim>
                                  </p:childTnLst>
                                </p:cTn>
                              </p:par>
                              <p:par>
                                <p:cTn id="175" nodeType="withEffect" fill="hold" presetClass="entr" presetID="2" presetSubtype="4">
                                  <p:stCondLst>
                                    <p:cond delay="0"/>
                                  </p:stCondLst>
                                  <p:childTnLst>
                                    <p:set>
                                      <p:cBhvr>
                                        <p:cTn id="176" dur="1" fill="hold">
                                          <p:stCondLst>
                                            <p:cond delay="0"/>
                                          </p:stCondLst>
                                        </p:cTn>
                                        <p:tgtEl>
                                          <p:spTgt spid="219">
                                            <p:txEl>
                                              <p:pRg st="4" end="4"/>
                                            </p:txEl>
                                          </p:spTgt>
                                        </p:tgtEl>
                                        <p:attrNameLst>
                                          <p:attrName>style.visibility</p:attrName>
                                        </p:attrNameLst>
                                      </p:cBhvr>
                                      <p:to>
                                        <p:strVal val="visible"/>
                                      </p:to>
                                    </p:set>
                                    <p:anim calcmode="lin" valueType="num">
                                      <p:cBhvr additive="repl">
                                        <p:cTn id="177" dur="500" fill="hold"/>
                                        <p:tgtEl>
                                          <p:spTgt spid="219">
                                            <p:txEl>
                                              <p:pRg st="4" end="4"/>
                                            </p:txEl>
                                          </p:spTgt>
                                        </p:tgtEl>
                                        <p:attrNameLst>
                                          <p:attrName>ppt_x</p:attrName>
                                        </p:attrNameLst>
                                      </p:cBhvr>
                                      <p:tavLst>
                                        <p:tav tm="0">
                                          <p:val>
                                            <p:strVal val="#ppt_x"/>
                                          </p:val>
                                        </p:tav>
                                        <p:tav tm="100000">
                                          <p:val>
                                            <p:strVal val="#ppt_x"/>
                                          </p:val>
                                        </p:tav>
                                      </p:tavLst>
                                    </p:anim>
                                    <p:anim calcmode="lin" valueType="num">
                                      <p:cBhvr additive="repl">
                                        <p:cTn id="178" dur="500" fill="hold"/>
                                        <p:tgtEl>
                                          <p:spTgt spid="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2" presetSubtype="4">
                                  <p:stCondLst>
                                    <p:cond delay="0"/>
                                  </p:stCondLst>
                                  <p:childTnLst>
                                    <p:set>
                                      <p:cBhvr>
                                        <p:cTn id="182" dur="1" fill="hold">
                                          <p:stCondLst>
                                            <p:cond delay="0"/>
                                          </p:stCondLst>
                                        </p:cTn>
                                        <p:tgtEl>
                                          <p:spTgt spid="219">
                                            <p:txEl>
                                              <p:pRg st="6" end="6"/>
                                            </p:txEl>
                                          </p:spTgt>
                                        </p:tgtEl>
                                        <p:attrNameLst>
                                          <p:attrName>style.visibility</p:attrName>
                                        </p:attrNameLst>
                                      </p:cBhvr>
                                      <p:to>
                                        <p:strVal val="visible"/>
                                      </p:to>
                                    </p:set>
                                    <p:anim calcmode="lin" valueType="num">
                                      <p:cBhvr additive="repl">
                                        <p:cTn id="183" dur="500" fill="hold"/>
                                        <p:tgtEl>
                                          <p:spTgt spid="219">
                                            <p:txEl>
                                              <p:pRg st="6" end="6"/>
                                            </p:txEl>
                                          </p:spTgt>
                                        </p:tgtEl>
                                        <p:attrNameLst>
                                          <p:attrName>ppt_x</p:attrName>
                                        </p:attrNameLst>
                                      </p:cBhvr>
                                      <p:tavLst>
                                        <p:tav tm="0">
                                          <p:val>
                                            <p:strVal val="#ppt_x"/>
                                          </p:val>
                                        </p:tav>
                                        <p:tav tm="100000">
                                          <p:val>
                                            <p:strVal val="#ppt_x"/>
                                          </p:val>
                                        </p:tav>
                                      </p:tavLst>
                                    </p:anim>
                                    <p:anim calcmode="lin" valueType="num">
                                      <p:cBhvr additive="repl">
                                        <p:cTn id="184" dur="500" fill="hold"/>
                                        <p:tgtEl>
                                          <p:spTgt spid="219">
                                            <p:txEl>
                                              <p:pRg st="6" end="6"/>
                                            </p:txEl>
                                          </p:spTgt>
                                        </p:tgtEl>
                                        <p:attrNameLst>
                                          <p:attrName>ppt_y</p:attrName>
                                        </p:attrNameLst>
                                      </p:cBhvr>
                                      <p:tavLst>
                                        <p:tav tm="0">
                                          <p:val>
                                            <p:strVal val="1+#ppt_h/2"/>
                                          </p:val>
                                        </p:tav>
                                        <p:tav tm="100000">
                                          <p:val>
                                            <p:strVal val="#ppt_y"/>
                                          </p:val>
                                        </p:tav>
                                      </p:tavLst>
                                    </p:anim>
                                  </p:childTnLst>
                                </p:cTn>
                              </p:par>
                              <p:par>
                                <p:cTn id="185" nodeType="withEffect" fill="hold" presetClass="entr" presetID="2" presetSubtype="4">
                                  <p:stCondLst>
                                    <p:cond delay="0"/>
                                  </p:stCondLst>
                                  <p:childTnLst>
                                    <p:set>
                                      <p:cBhvr>
                                        <p:cTn id="186" dur="1" fill="hold">
                                          <p:stCondLst>
                                            <p:cond delay="0"/>
                                          </p:stCondLst>
                                        </p:cTn>
                                        <p:tgtEl>
                                          <p:spTgt spid="219">
                                            <p:txEl>
                                              <p:pRg st="8" end="8"/>
                                            </p:txEl>
                                          </p:spTgt>
                                        </p:tgtEl>
                                        <p:attrNameLst>
                                          <p:attrName>style.visibility</p:attrName>
                                        </p:attrNameLst>
                                      </p:cBhvr>
                                      <p:to>
                                        <p:strVal val="visible"/>
                                      </p:to>
                                    </p:set>
                                    <p:anim calcmode="lin" valueType="num">
                                      <p:cBhvr additive="repl">
                                        <p:cTn id="187" dur="500" fill="hold"/>
                                        <p:tgtEl>
                                          <p:spTgt spid="219">
                                            <p:txEl>
                                              <p:pRg st="8" end="8"/>
                                            </p:txEl>
                                          </p:spTgt>
                                        </p:tgtEl>
                                        <p:attrNameLst>
                                          <p:attrName>ppt_x</p:attrName>
                                        </p:attrNameLst>
                                      </p:cBhvr>
                                      <p:tavLst>
                                        <p:tav tm="0">
                                          <p:val>
                                            <p:strVal val="#ppt_x"/>
                                          </p:val>
                                        </p:tav>
                                        <p:tav tm="100000">
                                          <p:val>
                                            <p:strVal val="#ppt_x"/>
                                          </p:val>
                                        </p:tav>
                                      </p:tavLst>
                                    </p:anim>
                                    <p:anim calcmode="lin" valueType="num">
                                      <p:cBhvr additive="repl">
                                        <p:cTn id="188" dur="500" fill="hold"/>
                                        <p:tgtEl>
                                          <p:spTgt spid="219">
                                            <p:txEl>
                                              <p:pRg st="8" end="8"/>
                                            </p:txEl>
                                          </p:spTgt>
                                        </p:tgtEl>
                                        <p:attrNameLst>
                                          <p:attrName>ppt_y</p:attrName>
                                        </p:attrNameLst>
                                      </p:cBhvr>
                                      <p:tavLst>
                                        <p:tav tm="0">
                                          <p:val>
                                            <p:strVal val="1+#ppt_h/2"/>
                                          </p:val>
                                        </p:tav>
                                        <p:tav tm="100000">
                                          <p:val>
                                            <p:strVal val="#ppt_y"/>
                                          </p:val>
                                        </p:tav>
                                      </p:tavLst>
                                    </p:anim>
                                  </p:childTnLst>
                                </p:cTn>
                              </p:par>
                              <p:par>
                                <p:cTn id="189" nodeType="withEffect" fill="hold" presetClass="entr" presetID="2" presetSubtype="4">
                                  <p:stCondLst>
                                    <p:cond delay="0"/>
                                  </p:stCondLst>
                                  <p:childTnLst>
                                    <p:set>
                                      <p:cBhvr>
                                        <p:cTn id="190" dur="1" fill="hold">
                                          <p:stCondLst>
                                            <p:cond delay="0"/>
                                          </p:stCondLst>
                                        </p:cTn>
                                        <p:tgtEl>
                                          <p:spTgt spid="219">
                                            <p:txEl>
                                              <p:pRg st="10" end="10"/>
                                            </p:txEl>
                                          </p:spTgt>
                                        </p:tgtEl>
                                        <p:attrNameLst>
                                          <p:attrName>style.visibility</p:attrName>
                                        </p:attrNameLst>
                                      </p:cBhvr>
                                      <p:to>
                                        <p:strVal val="visible"/>
                                      </p:to>
                                    </p:set>
                                    <p:anim calcmode="lin" valueType="num">
                                      <p:cBhvr additive="repl">
                                        <p:cTn id="191" dur="500" fill="hold"/>
                                        <p:tgtEl>
                                          <p:spTgt spid="219">
                                            <p:txEl>
                                              <p:pRg st="10" end="10"/>
                                            </p:txEl>
                                          </p:spTgt>
                                        </p:tgtEl>
                                        <p:attrNameLst>
                                          <p:attrName>ppt_x</p:attrName>
                                        </p:attrNameLst>
                                      </p:cBhvr>
                                      <p:tavLst>
                                        <p:tav tm="0">
                                          <p:val>
                                            <p:strVal val="#ppt_x"/>
                                          </p:val>
                                        </p:tav>
                                        <p:tav tm="100000">
                                          <p:val>
                                            <p:strVal val="#ppt_x"/>
                                          </p:val>
                                        </p:tav>
                                      </p:tavLst>
                                    </p:anim>
                                    <p:anim calcmode="lin" valueType="num">
                                      <p:cBhvr additive="repl">
                                        <p:cTn id="192" dur="500" fill="hold"/>
                                        <p:tgtEl>
                                          <p:spTgt spid="219">
                                            <p:txEl>
                                              <p:pRg st="10" end="10"/>
                                            </p:txEl>
                                          </p:spTgt>
                                        </p:tgtEl>
                                        <p:attrNameLst>
                                          <p:attrName>ppt_y</p:attrName>
                                        </p:attrNameLst>
                                      </p:cBhvr>
                                      <p:tavLst>
                                        <p:tav tm="0">
                                          <p:val>
                                            <p:strVal val="1+#ppt_h/2"/>
                                          </p:val>
                                        </p:tav>
                                        <p:tav tm="100000">
                                          <p:val>
                                            <p:strVal val="#ppt_y"/>
                                          </p:val>
                                        </p:tav>
                                      </p:tavLst>
                                    </p:anim>
                                  </p:childTnLst>
                                </p:cTn>
                              </p:par>
                              <p:par>
                                <p:cTn id="193" nodeType="withEffect" fill="hold" presetClass="entr" presetID="2" presetSubtype="4">
                                  <p:stCondLst>
                                    <p:cond delay="0"/>
                                  </p:stCondLst>
                                  <p:childTnLst>
                                    <p:set>
                                      <p:cBhvr>
                                        <p:cTn id="194" dur="1" fill="hold">
                                          <p:stCondLst>
                                            <p:cond delay="0"/>
                                          </p:stCondLst>
                                        </p:cTn>
                                        <p:tgtEl>
                                          <p:spTgt spid="219">
                                            <p:txEl>
                                              <p:pRg st="11" end="11"/>
                                            </p:txEl>
                                          </p:spTgt>
                                        </p:tgtEl>
                                        <p:attrNameLst>
                                          <p:attrName>style.visibility</p:attrName>
                                        </p:attrNameLst>
                                      </p:cBhvr>
                                      <p:to>
                                        <p:strVal val="visible"/>
                                      </p:to>
                                    </p:set>
                                    <p:anim calcmode="lin" valueType="num">
                                      <p:cBhvr additive="repl">
                                        <p:cTn id="195" dur="500" fill="hold"/>
                                        <p:tgtEl>
                                          <p:spTgt spid="219">
                                            <p:txEl>
                                              <p:pRg st="11" end="11"/>
                                            </p:txEl>
                                          </p:spTgt>
                                        </p:tgtEl>
                                        <p:attrNameLst>
                                          <p:attrName>ppt_x</p:attrName>
                                        </p:attrNameLst>
                                      </p:cBhvr>
                                      <p:tavLst>
                                        <p:tav tm="0">
                                          <p:val>
                                            <p:strVal val="#ppt_x"/>
                                          </p:val>
                                        </p:tav>
                                        <p:tav tm="100000">
                                          <p:val>
                                            <p:strVal val="#ppt_x"/>
                                          </p:val>
                                        </p:tav>
                                      </p:tavLst>
                                    </p:anim>
                                    <p:anim calcmode="lin" valueType="num">
                                      <p:cBhvr additive="repl">
                                        <p:cTn id="196" dur="500" fill="hold"/>
                                        <p:tgtEl>
                                          <p:spTgt spid="219">
                                            <p:txEl>
                                              <p:pRg st="11" end="11"/>
                                            </p:txEl>
                                          </p:spTgt>
                                        </p:tgtEl>
                                        <p:attrNameLst>
                                          <p:attrName>ppt_y</p:attrName>
                                        </p:attrNameLst>
                                      </p:cBhvr>
                                      <p:tavLst>
                                        <p:tav tm="0">
                                          <p:val>
                                            <p:strVal val="1+#ppt_h/2"/>
                                          </p:val>
                                        </p:tav>
                                        <p:tav tm="100000">
                                          <p:val>
                                            <p:strVal val="#ppt_y"/>
                                          </p:val>
                                        </p:tav>
                                      </p:tavLst>
                                    </p:anim>
                                  </p:childTnLst>
                                </p:cTn>
                              </p:par>
                              <p:par>
                                <p:cTn id="197" nodeType="withEffect" fill="hold" presetClass="entr" presetID="2" presetSubtype="4">
                                  <p:stCondLst>
                                    <p:cond delay="0"/>
                                  </p:stCondLst>
                                  <p:childTnLst>
                                    <p:set>
                                      <p:cBhvr>
                                        <p:cTn id="198" dur="1" fill="hold">
                                          <p:stCondLst>
                                            <p:cond delay="0"/>
                                          </p:stCondLst>
                                        </p:cTn>
                                        <p:tgtEl>
                                          <p:spTgt spid="219">
                                            <p:txEl>
                                              <p:pRg st="12" end="12"/>
                                            </p:txEl>
                                          </p:spTgt>
                                        </p:tgtEl>
                                        <p:attrNameLst>
                                          <p:attrName>style.visibility</p:attrName>
                                        </p:attrNameLst>
                                      </p:cBhvr>
                                      <p:to>
                                        <p:strVal val="visible"/>
                                      </p:to>
                                    </p:set>
                                    <p:anim calcmode="lin" valueType="num">
                                      <p:cBhvr additive="repl">
                                        <p:cTn id="199" dur="500" fill="hold"/>
                                        <p:tgtEl>
                                          <p:spTgt spid="219">
                                            <p:txEl>
                                              <p:pRg st="12" end="12"/>
                                            </p:txEl>
                                          </p:spTgt>
                                        </p:tgtEl>
                                        <p:attrNameLst>
                                          <p:attrName>ppt_x</p:attrName>
                                        </p:attrNameLst>
                                      </p:cBhvr>
                                      <p:tavLst>
                                        <p:tav tm="0">
                                          <p:val>
                                            <p:strVal val="#ppt_x"/>
                                          </p:val>
                                        </p:tav>
                                        <p:tav tm="100000">
                                          <p:val>
                                            <p:strVal val="#ppt_x"/>
                                          </p:val>
                                        </p:tav>
                                      </p:tavLst>
                                    </p:anim>
                                    <p:anim calcmode="lin" valueType="num">
                                      <p:cBhvr additive="repl">
                                        <p:cTn id="200" dur="500" fill="hold"/>
                                        <p:tgtEl>
                                          <p:spTgt spid="21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1" descr="Instruction with a Memory&#10;Address&#10;• Operation: go to address 2085.&#10;– Instruction: JMP 2085&#10;• Opcode: JMP&#10;• Operand: 2085&#10;•..."/>
          <p:cNvPicPr/>
          <p:nvPr/>
        </p:nvPicPr>
        <p:blipFill>
          <a:blip r:embed="rId1"/>
          <a:stretch/>
        </p:blipFill>
        <p:spPr>
          <a:xfrm>
            <a:off x="990000" y="452880"/>
            <a:ext cx="9982440" cy="5902920"/>
          </a:xfrm>
          <a:prstGeom prst="rect">
            <a:avLst/>
          </a:prstGeom>
          <a:ln w="9525">
            <a:noFill/>
          </a:ln>
        </p:spPr>
      </p:pic>
      <p:pic>
        <p:nvPicPr>
          <p:cNvPr id="222" name="Picture 3"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AD31E582-DF98-466B-B769-31C760DEC38C}" type="slidenum">
              <a:t>53</a:t>
            </a:fld>
          </a:p>
        </p:txBody>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2" presetSubtype="4">
                                  <p:stCondLst>
                                    <p:cond delay="0"/>
                                  </p:stCondLst>
                                  <p:childTnLst>
                                    <p:set>
                                      <p:cBhvr>
                                        <p:cTn id="206" dur="1" fill="hold">
                                          <p:stCondLst>
                                            <p:cond delay="0"/>
                                          </p:stCondLst>
                                        </p:cTn>
                                        <p:tgtEl>
                                          <p:spTgt spid="221"/>
                                        </p:tgtEl>
                                        <p:attrNameLst>
                                          <p:attrName>style.visibility</p:attrName>
                                        </p:attrNameLst>
                                      </p:cBhvr>
                                      <p:to>
                                        <p:strVal val="visible"/>
                                      </p:to>
                                    </p:set>
                                    <p:anim calcmode="lin" valueType="num">
                                      <p:cBhvr additive="repl">
                                        <p:cTn id="207" dur="500" fill="hold"/>
                                        <p:tgtEl>
                                          <p:spTgt spid="221"/>
                                        </p:tgtEl>
                                        <p:attrNameLst>
                                          <p:attrName>ppt_x</p:attrName>
                                        </p:attrNameLst>
                                      </p:cBhvr>
                                      <p:tavLst>
                                        <p:tav tm="0">
                                          <p:val>
                                            <p:strVal val="#ppt_x"/>
                                          </p:val>
                                        </p:tav>
                                        <p:tav tm="100000">
                                          <p:val>
                                            <p:strVal val="#ppt_x"/>
                                          </p:val>
                                        </p:tav>
                                      </p:tavLst>
                                    </p:anim>
                                    <p:anim calcmode="lin" valueType="num">
                                      <p:cBhvr additive="repl">
                                        <p:cTn id="208"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Num" idx="7"/>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0AEC578-2F92-4BF3-9418-A943CB055136}" type="slidenum">
              <a:rPr b="0" lang="en-US" sz="1200" spc="-1" strike="noStrike">
                <a:solidFill>
                  <a:srgbClr val="8b8b8b"/>
                </a:solidFill>
                <a:latin typeface="Calibri"/>
              </a:rPr>
              <a:t>&lt;number&gt;</a:t>
            </a:fld>
            <a:endParaRPr b="0" lang="en-IN" sz="1200" spc="-1" strike="noStrike">
              <a:latin typeface="Times New Roman"/>
            </a:endParaRPr>
          </a:p>
        </p:txBody>
      </p:sp>
      <p:sp>
        <p:nvSpPr>
          <p:cNvPr id="224" name="PlaceHolder 2"/>
          <p:cNvSpPr>
            <a:spLocks noGrp="1"/>
          </p:cNvSpPr>
          <p:nvPr>
            <p:ph type="title"/>
          </p:nvPr>
        </p:nvSpPr>
        <p:spPr>
          <a:xfrm>
            <a:off x="3276720" y="329400"/>
            <a:ext cx="5316840" cy="1236600"/>
          </a:xfrm>
          <a:prstGeom prst="rect">
            <a:avLst/>
          </a:prstGeom>
          <a:noFill/>
          <a:ln w="0">
            <a:noFill/>
          </a:ln>
        </p:spPr>
        <p:txBody>
          <a:bodyPr anchor="ctr">
            <a:noAutofit/>
          </a:bodyPr>
          <a:p>
            <a:pPr>
              <a:lnSpc>
                <a:spcPct val="90000"/>
              </a:lnSpc>
              <a:buNone/>
            </a:pPr>
            <a:r>
              <a:rPr b="1" lang="en-US" sz="2800" spc="-1" strike="noStrike">
                <a:solidFill>
                  <a:srgbClr val="000000"/>
                </a:solidFill>
                <a:latin typeface="Times New Roman"/>
              </a:rPr>
              <a:t>Machine Cycle and Bus Timings </a:t>
            </a:r>
            <a:r>
              <a:rPr b="0" lang="en-US" sz="2800" spc="-1" strike="noStrike">
                <a:solidFill>
                  <a:srgbClr val="000000"/>
                </a:solidFill>
                <a:latin typeface="Times New Roman"/>
              </a:rPr>
              <a:t> </a:t>
            </a:r>
            <a:endParaRPr b="0" lang="en-US" sz="2800" spc="-1" strike="noStrike">
              <a:solidFill>
                <a:srgbClr val="000000"/>
              </a:solidFill>
              <a:latin typeface="Calibri"/>
            </a:endParaRPr>
          </a:p>
        </p:txBody>
      </p:sp>
      <p:sp>
        <p:nvSpPr>
          <p:cNvPr id="225" name="PlaceHolder 3"/>
          <p:cNvSpPr>
            <a:spLocks noGrp="1"/>
          </p:cNvSpPr>
          <p:nvPr>
            <p:ph/>
          </p:nvPr>
        </p:nvSpPr>
        <p:spPr>
          <a:xfrm>
            <a:off x="1981080" y="1600200"/>
            <a:ext cx="7543440" cy="4495320"/>
          </a:xfrm>
          <a:prstGeom prst="rect">
            <a:avLst/>
          </a:prstGeom>
          <a:noFill/>
          <a:ln w="0">
            <a:noFill/>
          </a:ln>
        </p:spPr>
        <p:txBody>
          <a:bodyPr anchor="t">
            <a:normAutofit/>
          </a:bodyPr>
          <a:p>
            <a:pPr marL="228600" indent="-228600" algn="just">
              <a:lnSpc>
                <a:spcPct val="150000"/>
              </a:lnSpc>
              <a:spcBef>
                <a:spcPts val="1001"/>
              </a:spcBef>
              <a:buClr>
                <a:srgbClr val="000000"/>
              </a:buClr>
              <a:buFont typeface="Arial"/>
              <a:buChar char="•"/>
            </a:pPr>
            <a:r>
              <a:rPr b="1" lang="en-US" sz="2800" spc="-1" strike="noStrike">
                <a:solidFill>
                  <a:srgbClr val="000000"/>
                </a:solidFill>
                <a:latin typeface="Arial"/>
              </a:rPr>
              <a:t>Instruction Cycle</a:t>
            </a:r>
            <a:endParaRPr b="0" lang="en-US" sz="2800" spc="-1" strike="noStrike">
              <a:solidFill>
                <a:srgbClr val="000000"/>
              </a:solidFill>
              <a:latin typeface="Calibri"/>
            </a:endParaRPr>
          </a:p>
          <a:p>
            <a:pPr marL="228600" indent="-228600" algn="just">
              <a:lnSpc>
                <a:spcPct val="150000"/>
              </a:lnSpc>
              <a:spcBef>
                <a:spcPts val="1001"/>
              </a:spcBef>
              <a:buClr>
                <a:srgbClr val="000000"/>
              </a:buClr>
              <a:buFont typeface="Arial"/>
              <a:buChar char="•"/>
            </a:pPr>
            <a:r>
              <a:rPr b="1" lang="en-US" sz="2800" spc="-1" strike="noStrike">
                <a:solidFill>
                  <a:srgbClr val="000000"/>
                </a:solidFill>
                <a:latin typeface="Arial"/>
              </a:rPr>
              <a:t>Machine Cycle</a:t>
            </a:r>
            <a:endParaRPr b="0" lang="en-US" sz="2800" spc="-1" strike="noStrike">
              <a:solidFill>
                <a:srgbClr val="000000"/>
              </a:solidFill>
              <a:latin typeface="Calibri"/>
            </a:endParaRPr>
          </a:p>
          <a:p>
            <a:pPr marL="228600" indent="-228600" algn="just">
              <a:lnSpc>
                <a:spcPct val="150000"/>
              </a:lnSpc>
              <a:spcBef>
                <a:spcPts val="1001"/>
              </a:spcBef>
              <a:buClr>
                <a:srgbClr val="000000"/>
              </a:buClr>
              <a:buFont typeface="Arial"/>
              <a:buChar char="•"/>
            </a:pPr>
            <a:r>
              <a:rPr b="1" lang="en-US" sz="2800" spc="-1" strike="noStrike">
                <a:solidFill>
                  <a:srgbClr val="000000"/>
                </a:solidFill>
                <a:latin typeface="Arial"/>
              </a:rPr>
              <a:t>T state</a:t>
            </a:r>
            <a:endParaRPr b="0" lang="en-US" sz="2800" spc="-1" strike="noStrike">
              <a:solidFill>
                <a:srgbClr val="000000"/>
              </a:solidFill>
              <a:latin typeface="Calibri"/>
            </a:endParaRPr>
          </a:p>
          <a:p>
            <a:pPr marL="228600" indent="-228600" algn="just">
              <a:lnSpc>
                <a:spcPct val="150000"/>
              </a:lnSpc>
              <a:spcBef>
                <a:spcPts val="1001"/>
              </a:spcBef>
              <a:buNone/>
              <a:tabLst>
                <a:tab algn="l" pos="0"/>
              </a:tabLst>
            </a:pPr>
            <a:endParaRPr b="0" lang="en-US" sz="2800" spc="-1" strike="noStrike">
              <a:solidFill>
                <a:srgbClr val="000000"/>
              </a:solidFill>
              <a:latin typeface="Calibri"/>
            </a:endParaRPr>
          </a:p>
          <a:p>
            <a:pPr marL="228600" indent="-228600" algn="ctr">
              <a:lnSpc>
                <a:spcPct val="150000"/>
              </a:lnSpc>
              <a:spcBef>
                <a:spcPts val="1001"/>
              </a:spcBef>
              <a:buNone/>
              <a:tabLst>
                <a:tab algn="l" pos="0"/>
              </a:tabLst>
            </a:pPr>
            <a:r>
              <a:rPr b="1" lang="en-US" sz="2800" spc="-1" strike="noStrike">
                <a:solidFill>
                  <a:srgbClr val="000000"/>
                </a:solidFill>
                <a:latin typeface="Arial"/>
              </a:rPr>
              <a:t>IC  =  FC  +  EC</a:t>
            </a:r>
            <a:endParaRPr b="0" lang="en-US" sz="2800" spc="-1" strike="noStrike">
              <a:solidFill>
                <a:srgbClr val="000000"/>
              </a:solidFill>
              <a:latin typeface="Calibri"/>
            </a:endParaRPr>
          </a:p>
        </p:txBody>
      </p:sp>
      <p:pic>
        <p:nvPicPr>
          <p:cNvPr id="226" name="Picture 1" descr=""/>
          <p:cNvPicPr/>
          <p:nvPr/>
        </p:nvPicPr>
        <p:blipFill>
          <a:blip r:embed="rId1"/>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timing>
    <p:tnLst>
      <p:par>
        <p:cTn id="209" dur="indefinite" restart="never" nodeType="tmRoot">
          <p:childTnLst>
            <p:seq>
              <p:cTn id="210" dur="indefinite" nodeType="mainSeq">
                <p:childTnLst>
                  <p:par>
                    <p:cTn id="211" fill="hold">
                      <p:stCondLst>
                        <p:cond delay="indefinite"/>
                      </p:stCondLst>
                      <p:childTnLst>
                        <p:par>
                          <p:cTn id="212" fill="hold">
                            <p:stCondLst>
                              <p:cond delay="0"/>
                            </p:stCondLst>
                            <p:childTnLst>
                              <p:par>
                                <p:cTn id="213" nodeType="clickEffect" fill="hold" presetClass="entr" presetID="2" presetSubtype="4">
                                  <p:stCondLst>
                                    <p:cond delay="0"/>
                                  </p:stCondLst>
                                  <p:childTnLst>
                                    <p:set>
                                      <p:cBhvr>
                                        <p:cTn id="214" dur="1" fill="hold">
                                          <p:stCondLst>
                                            <p:cond delay="0"/>
                                          </p:stCondLst>
                                        </p:cTn>
                                        <p:tgtEl>
                                          <p:spTgt spid="224"/>
                                        </p:tgtEl>
                                        <p:attrNameLst>
                                          <p:attrName>style.visibility</p:attrName>
                                        </p:attrNameLst>
                                      </p:cBhvr>
                                      <p:to>
                                        <p:strVal val="visible"/>
                                      </p:to>
                                    </p:set>
                                    <p:anim calcmode="lin" valueType="num">
                                      <p:cBhvr additive="repl">
                                        <p:cTn id="215" dur="500" fill="hold"/>
                                        <p:tgtEl>
                                          <p:spTgt spid="224"/>
                                        </p:tgtEl>
                                        <p:attrNameLst>
                                          <p:attrName>ppt_x</p:attrName>
                                        </p:attrNameLst>
                                      </p:cBhvr>
                                      <p:tavLst>
                                        <p:tav tm="0">
                                          <p:val>
                                            <p:strVal val="#ppt_x"/>
                                          </p:val>
                                        </p:tav>
                                        <p:tav tm="100000">
                                          <p:val>
                                            <p:strVal val="#ppt_x"/>
                                          </p:val>
                                        </p:tav>
                                      </p:tavLst>
                                    </p:anim>
                                    <p:anim calcmode="lin" valueType="num">
                                      <p:cBhvr additive="repl">
                                        <p:cTn id="216"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2" presetSubtype="4">
                                  <p:stCondLst>
                                    <p:cond delay="0"/>
                                  </p:stCondLst>
                                  <p:childTnLst>
                                    <p:set>
                                      <p:cBhvr>
                                        <p:cTn id="220" dur="1" fill="hold">
                                          <p:stCondLst>
                                            <p:cond delay="0"/>
                                          </p:stCondLst>
                                        </p:cTn>
                                        <p:tgtEl>
                                          <p:spTgt spid="225">
                                            <p:txEl>
                                              <p:pRg st="0" end="0"/>
                                            </p:txEl>
                                          </p:spTgt>
                                        </p:tgtEl>
                                        <p:attrNameLst>
                                          <p:attrName>style.visibility</p:attrName>
                                        </p:attrNameLst>
                                      </p:cBhvr>
                                      <p:to>
                                        <p:strVal val="visible"/>
                                      </p:to>
                                    </p:set>
                                    <p:anim calcmode="lin" valueType="num">
                                      <p:cBhvr additive="repl">
                                        <p:cTn id="221" dur="500" fill="hold"/>
                                        <p:tgtEl>
                                          <p:spTgt spid="225">
                                            <p:txEl>
                                              <p:pRg st="0" end="0"/>
                                            </p:txEl>
                                          </p:spTgt>
                                        </p:tgtEl>
                                        <p:attrNameLst>
                                          <p:attrName>ppt_x</p:attrName>
                                        </p:attrNameLst>
                                      </p:cBhvr>
                                      <p:tavLst>
                                        <p:tav tm="0">
                                          <p:val>
                                            <p:strVal val="#ppt_x"/>
                                          </p:val>
                                        </p:tav>
                                        <p:tav tm="100000">
                                          <p:val>
                                            <p:strVal val="#ppt_x"/>
                                          </p:val>
                                        </p:tav>
                                      </p:tavLst>
                                    </p:anim>
                                    <p:anim calcmode="lin" valueType="num">
                                      <p:cBhvr additive="repl">
                                        <p:cTn id="222" dur="500" fill="hold"/>
                                        <p:tgtEl>
                                          <p:spTgt spid="2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2" presetSubtype="4">
                                  <p:stCondLst>
                                    <p:cond delay="0"/>
                                  </p:stCondLst>
                                  <p:childTnLst>
                                    <p:set>
                                      <p:cBhvr>
                                        <p:cTn id="226" dur="1" fill="hold">
                                          <p:stCondLst>
                                            <p:cond delay="0"/>
                                          </p:stCondLst>
                                        </p:cTn>
                                        <p:tgtEl>
                                          <p:spTgt spid="225">
                                            <p:txEl>
                                              <p:pRg st="1" end="1"/>
                                            </p:txEl>
                                          </p:spTgt>
                                        </p:tgtEl>
                                        <p:attrNameLst>
                                          <p:attrName>style.visibility</p:attrName>
                                        </p:attrNameLst>
                                      </p:cBhvr>
                                      <p:to>
                                        <p:strVal val="visible"/>
                                      </p:to>
                                    </p:set>
                                    <p:anim calcmode="lin" valueType="num">
                                      <p:cBhvr additive="repl">
                                        <p:cTn id="227" dur="500" fill="hold"/>
                                        <p:tgtEl>
                                          <p:spTgt spid="225">
                                            <p:txEl>
                                              <p:pRg st="1" end="1"/>
                                            </p:txEl>
                                          </p:spTgt>
                                        </p:tgtEl>
                                        <p:attrNameLst>
                                          <p:attrName>ppt_x</p:attrName>
                                        </p:attrNameLst>
                                      </p:cBhvr>
                                      <p:tavLst>
                                        <p:tav tm="0">
                                          <p:val>
                                            <p:strVal val="#ppt_x"/>
                                          </p:val>
                                        </p:tav>
                                        <p:tav tm="100000">
                                          <p:val>
                                            <p:strVal val="#ppt_x"/>
                                          </p:val>
                                        </p:tav>
                                      </p:tavLst>
                                    </p:anim>
                                    <p:anim calcmode="lin" valueType="num">
                                      <p:cBhvr additive="repl">
                                        <p:cTn id="228" dur="500" fill="hold"/>
                                        <p:tgtEl>
                                          <p:spTgt spid="2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2" presetSubtype="4">
                                  <p:stCondLst>
                                    <p:cond delay="0"/>
                                  </p:stCondLst>
                                  <p:childTnLst>
                                    <p:set>
                                      <p:cBhvr>
                                        <p:cTn id="232" dur="1" fill="hold">
                                          <p:stCondLst>
                                            <p:cond delay="0"/>
                                          </p:stCondLst>
                                        </p:cTn>
                                        <p:tgtEl>
                                          <p:spTgt spid="225">
                                            <p:txEl>
                                              <p:pRg st="2" end="2"/>
                                            </p:txEl>
                                          </p:spTgt>
                                        </p:tgtEl>
                                        <p:attrNameLst>
                                          <p:attrName>style.visibility</p:attrName>
                                        </p:attrNameLst>
                                      </p:cBhvr>
                                      <p:to>
                                        <p:strVal val="visible"/>
                                      </p:to>
                                    </p:set>
                                    <p:anim calcmode="lin" valueType="num">
                                      <p:cBhvr additive="repl">
                                        <p:cTn id="233" dur="500" fill="hold"/>
                                        <p:tgtEl>
                                          <p:spTgt spid="225">
                                            <p:txEl>
                                              <p:pRg st="2" end="2"/>
                                            </p:txEl>
                                          </p:spTgt>
                                        </p:tgtEl>
                                        <p:attrNameLst>
                                          <p:attrName>ppt_x</p:attrName>
                                        </p:attrNameLst>
                                      </p:cBhvr>
                                      <p:tavLst>
                                        <p:tav tm="0">
                                          <p:val>
                                            <p:strVal val="#ppt_x"/>
                                          </p:val>
                                        </p:tav>
                                        <p:tav tm="100000">
                                          <p:val>
                                            <p:strVal val="#ppt_x"/>
                                          </p:val>
                                        </p:tav>
                                      </p:tavLst>
                                    </p:anim>
                                    <p:anim calcmode="lin" valueType="num">
                                      <p:cBhvr additive="repl">
                                        <p:cTn id="234" dur="500" fill="hold"/>
                                        <p:tgtEl>
                                          <p:spTgt spid="2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2" presetSubtype="4">
                                  <p:stCondLst>
                                    <p:cond delay="0"/>
                                  </p:stCondLst>
                                  <p:childTnLst>
                                    <p:set>
                                      <p:cBhvr>
                                        <p:cTn id="238" dur="1" fill="hold">
                                          <p:stCondLst>
                                            <p:cond delay="0"/>
                                          </p:stCondLst>
                                        </p:cTn>
                                        <p:tgtEl>
                                          <p:spTgt spid="225">
                                            <p:txEl>
                                              <p:pRg st="4" end="4"/>
                                            </p:txEl>
                                          </p:spTgt>
                                        </p:tgtEl>
                                        <p:attrNameLst>
                                          <p:attrName>style.visibility</p:attrName>
                                        </p:attrNameLst>
                                      </p:cBhvr>
                                      <p:to>
                                        <p:strVal val="visible"/>
                                      </p:to>
                                    </p:set>
                                    <p:anim calcmode="lin" valueType="num">
                                      <p:cBhvr additive="repl">
                                        <p:cTn id="239" dur="500" fill="hold"/>
                                        <p:tgtEl>
                                          <p:spTgt spid="225">
                                            <p:txEl>
                                              <p:pRg st="4" end="4"/>
                                            </p:txEl>
                                          </p:spTgt>
                                        </p:tgtEl>
                                        <p:attrNameLst>
                                          <p:attrName>ppt_x</p:attrName>
                                        </p:attrNameLst>
                                      </p:cBhvr>
                                      <p:tavLst>
                                        <p:tav tm="0">
                                          <p:val>
                                            <p:strVal val="#ppt_x"/>
                                          </p:val>
                                        </p:tav>
                                        <p:tav tm="100000">
                                          <p:val>
                                            <p:strVal val="#ppt_x"/>
                                          </p:val>
                                        </p:tav>
                                      </p:tavLst>
                                    </p:anim>
                                    <p:anim calcmode="lin" valueType="num">
                                      <p:cBhvr additive="repl">
                                        <p:cTn id="240" dur="500" fill="hold"/>
                                        <p:tgtEl>
                                          <p:spTgt spid="2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Picture 2" descr=""/>
          <p:cNvPicPr/>
          <p:nvPr/>
        </p:nvPicPr>
        <p:blipFill>
          <a:blip r:embed="rId1"/>
          <a:stretch/>
        </p:blipFill>
        <p:spPr>
          <a:xfrm>
            <a:off x="838080" y="428760"/>
            <a:ext cx="10335600" cy="6134760"/>
          </a:xfrm>
          <a:prstGeom prst="rect">
            <a:avLst/>
          </a:prstGeom>
          <a:ln w="9525">
            <a:noFill/>
          </a:ln>
        </p:spPr>
      </p:pic>
      <p:pic>
        <p:nvPicPr>
          <p:cNvPr id="228" name="Picture 1"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5BF541D9-100B-4AFA-8585-CC6440B8A375}" type="slidenum">
              <a:t>55</a:t>
            </a:fld>
          </a:p>
        </p:txBody>
      </p:sp>
    </p:spTree>
  </p:cSld>
  <mc:AlternateContent>
    <mc:Choice Requires="p14">
      <p:transition spd="slow" p14:dur="2000"/>
    </mc:Choice>
    <mc:Fallback>
      <p:transition spd="slow"/>
    </mc:Fallback>
  </mc:AlternateContent>
  <p:timing>
    <p:tnLst>
      <p:par>
        <p:cTn id="241" dur="indefinite" restart="never" nodeType="tmRoot">
          <p:childTnLst>
            <p:seq>
              <p:cTn id="242" dur="indefinite" nodeType="mainSeq">
                <p:childTnLst>
                  <p:par>
                    <p:cTn id="243" fill="hold">
                      <p:stCondLst>
                        <p:cond delay="indefinite"/>
                      </p:stCondLst>
                      <p:childTnLst>
                        <p:par>
                          <p:cTn id="244" fill="hold">
                            <p:stCondLst>
                              <p:cond delay="0"/>
                            </p:stCondLst>
                            <p:childTnLst>
                              <p:par>
                                <p:cTn id="245" nodeType="clickEffect" fill="hold" presetClass="entr" presetID="8" presetSubtype="16">
                                  <p:stCondLst>
                                    <p:cond delay="0"/>
                                  </p:stCondLst>
                                  <p:childTnLst>
                                    <p:set>
                                      <p:cBhvr>
                                        <p:cTn id="246" dur="1" fill="hold">
                                          <p:stCondLst>
                                            <p:cond delay="0"/>
                                          </p:stCondLst>
                                        </p:cTn>
                                        <p:tgtEl>
                                          <p:spTgt spid="227"/>
                                        </p:tgtEl>
                                        <p:attrNameLst>
                                          <p:attrName>style.visibility</p:attrName>
                                        </p:attrNameLst>
                                      </p:cBhvr>
                                      <p:to>
                                        <p:strVal val="visible"/>
                                      </p:to>
                                    </p:set>
                                    <p:animEffect filter="diamond(in)" transition="in">
                                      <p:cBhvr additive="repl">
                                        <p:cTn id="247" dur="2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Picture 2" descr=""/>
          <p:cNvPicPr/>
          <p:nvPr/>
        </p:nvPicPr>
        <p:blipFill>
          <a:blip r:embed="rId1"/>
          <a:stretch/>
        </p:blipFill>
        <p:spPr>
          <a:xfrm>
            <a:off x="1233360" y="914400"/>
            <a:ext cx="9940680" cy="5562360"/>
          </a:xfrm>
          <a:prstGeom prst="rect">
            <a:avLst/>
          </a:prstGeom>
          <a:ln w="9525">
            <a:noFill/>
          </a:ln>
        </p:spPr>
      </p:pic>
      <p:sp>
        <p:nvSpPr>
          <p:cNvPr id="230" name="TextBox 3"/>
          <p:cNvSpPr/>
          <p:nvPr/>
        </p:nvSpPr>
        <p:spPr>
          <a:xfrm>
            <a:off x="2209680" y="228600"/>
            <a:ext cx="73911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800" spc="-1" strike="noStrike">
                <a:solidFill>
                  <a:srgbClr val="000000"/>
                </a:solidFill>
                <a:latin typeface="Arial"/>
              </a:rPr>
              <a:t>Opcode Fetch Cycle (4T or 6T)</a:t>
            </a:r>
            <a:endParaRPr b="0" lang="en-IN" sz="2800" spc="-1" strike="noStrike">
              <a:latin typeface="Arial"/>
            </a:endParaRPr>
          </a:p>
        </p:txBody>
      </p:sp>
      <p:pic>
        <p:nvPicPr>
          <p:cNvPr id="231"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73A92D7D-6F17-41A2-B6F4-F7755EA9EBCD}" type="slidenum">
              <a:t>56</a:t>
            </a:fld>
          </a:p>
        </p:txBody>
      </p:sp>
    </p:spTree>
  </p:cSld>
  <mc:AlternateContent>
    <mc:Choice Requires="p14">
      <p:transition spd="slow" p14:dur="2000"/>
    </mc:Choice>
    <mc:Fallback>
      <p:transition spd="slow"/>
    </mc:Fallback>
  </mc:AlternateContent>
  <p:timing>
    <p:tnLst>
      <p:par>
        <p:cTn id="248" dur="indefinite" restart="never" nodeType="tmRoot">
          <p:childTnLst>
            <p:seq>
              <p:cTn id="249" dur="indefinite" nodeType="mainSeq">
                <p:childTnLst>
                  <p:par>
                    <p:cTn id="250" fill="hold">
                      <p:stCondLst>
                        <p:cond delay="indefinite"/>
                      </p:stCondLst>
                      <p:childTnLst>
                        <p:par>
                          <p:cTn id="251" fill="hold">
                            <p:stCondLst>
                              <p:cond delay="0"/>
                            </p:stCondLst>
                            <p:childTnLst>
                              <p:par>
                                <p:cTn id="252" nodeType="clickEffect" fill="hold" presetClass="entr" presetID="2" presetSubtype="4">
                                  <p:stCondLst>
                                    <p:cond delay="0"/>
                                  </p:stCondLst>
                                  <p:childTnLst>
                                    <p:set>
                                      <p:cBhvr>
                                        <p:cTn id="253" dur="1" fill="hold">
                                          <p:stCondLst>
                                            <p:cond delay="0"/>
                                          </p:stCondLst>
                                        </p:cTn>
                                        <p:tgtEl>
                                          <p:spTgt spid="230">
                                            <p:txEl>
                                              <p:pRg st="0" end="0"/>
                                            </p:txEl>
                                          </p:spTgt>
                                        </p:tgtEl>
                                        <p:attrNameLst>
                                          <p:attrName>style.visibility</p:attrName>
                                        </p:attrNameLst>
                                      </p:cBhvr>
                                      <p:to>
                                        <p:strVal val="visible"/>
                                      </p:to>
                                    </p:set>
                                    <p:anim calcmode="lin" valueType="num">
                                      <p:cBhvr additive="repl">
                                        <p:cTn id="254" dur="500" fill="hold"/>
                                        <p:tgtEl>
                                          <p:spTgt spid="230">
                                            <p:txEl>
                                              <p:pRg st="0" end="0"/>
                                            </p:txEl>
                                          </p:spTgt>
                                        </p:tgtEl>
                                        <p:attrNameLst>
                                          <p:attrName>ppt_x</p:attrName>
                                        </p:attrNameLst>
                                      </p:cBhvr>
                                      <p:tavLst>
                                        <p:tav tm="0">
                                          <p:val>
                                            <p:strVal val="#ppt_x"/>
                                          </p:val>
                                        </p:tav>
                                        <p:tav tm="100000">
                                          <p:val>
                                            <p:strVal val="#ppt_x"/>
                                          </p:val>
                                        </p:tav>
                                      </p:tavLst>
                                    </p:anim>
                                    <p:anim calcmode="lin" valueType="num">
                                      <p:cBhvr additive="repl">
                                        <p:cTn id="255" dur="500" fill="hold"/>
                                        <p:tgtEl>
                                          <p:spTgt spid="2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5" presetSubtype="10">
                                  <p:stCondLst>
                                    <p:cond delay="0"/>
                                  </p:stCondLst>
                                  <p:childTnLst>
                                    <p:set>
                                      <p:cBhvr>
                                        <p:cTn id="259" dur="1" fill="hold">
                                          <p:stCondLst>
                                            <p:cond delay="0"/>
                                          </p:stCondLst>
                                        </p:cTn>
                                        <p:tgtEl>
                                          <p:spTgt spid="229"/>
                                        </p:tgtEl>
                                        <p:attrNameLst>
                                          <p:attrName>style.visibility</p:attrName>
                                        </p:attrNameLst>
                                      </p:cBhvr>
                                      <p:to>
                                        <p:strVal val="visible"/>
                                      </p:to>
                                    </p:set>
                                    <p:animEffect filter="checkerboard(across)" transition="in">
                                      <p:cBhvr additive="repl">
                                        <p:cTn id="260" dur="5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Picture 2" descr=""/>
          <p:cNvPicPr/>
          <p:nvPr/>
        </p:nvPicPr>
        <p:blipFill>
          <a:blip r:embed="rId1"/>
          <a:stretch/>
        </p:blipFill>
        <p:spPr>
          <a:xfrm>
            <a:off x="905400" y="738360"/>
            <a:ext cx="10448280" cy="5800320"/>
          </a:xfrm>
          <a:prstGeom prst="rect">
            <a:avLst/>
          </a:prstGeom>
          <a:ln w="9525">
            <a:noFill/>
          </a:ln>
        </p:spPr>
      </p:pic>
      <p:sp>
        <p:nvSpPr>
          <p:cNvPr id="233" name="TextBox 3"/>
          <p:cNvSpPr/>
          <p:nvPr/>
        </p:nvSpPr>
        <p:spPr>
          <a:xfrm>
            <a:off x="2209680" y="152280"/>
            <a:ext cx="73911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800" spc="-1" strike="noStrike">
                <a:solidFill>
                  <a:srgbClr val="000000"/>
                </a:solidFill>
                <a:latin typeface="Arial"/>
              </a:rPr>
              <a:t>Memory Read Cycle (3T states)</a:t>
            </a:r>
            <a:endParaRPr b="0" lang="en-IN" sz="2800" spc="-1" strike="noStrike">
              <a:latin typeface="Arial"/>
            </a:endParaRPr>
          </a:p>
        </p:txBody>
      </p:sp>
      <p:pic>
        <p:nvPicPr>
          <p:cNvPr id="234"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3EAE1222-5F34-4390-A3D3-7A66A0CC4882}" type="slidenum">
              <a:t>57</a:t>
            </a:fld>
          </a:p>
        </p:txBody>
      </p:sp>
    </p:spTree>
  </p:cSld>
  <mc:AlternateContent>
    <mc:Choice Requires="p14">
      <p:transition spd="slow" p14:dur="2000"/>
    </mc:Choice>
    <mc:Fallback>
      <p:transition spd="slow"/>
    </mc:Fallback>
  </mc:AlternateContent>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2" presetSubtype="4">
                                  <p:stCondLst>
                                    <p:cond delay="0"/>
                                  </p:stCondLst>
                                  <p:childTnLst>
                                    <p:set>
                                      <p:cBhvr>
                                        <p:cTn id="266" dur="1" fill="hold">
                                          <p:stCondLst>
                                            <p:cond delay="0"/>
                                          </p:stCondLst>
                                        </p:cTn>
                                        <p:tgtEl>
                                          <p:spTgt spid="233">
                                            <p:txEl>
                                              <p:pRg st="0" end="0"/>
                                            </p:txEl>
                                          </p:spTgt>
                                        </p:tgtEl>
                                        <p:attrNameLst>
                                          <p:attrName>style.visibility</p:attrName>
                                        </p:attrNameLst>
                                      </p:cBhvr>
                                      <p:to>
                                        <p:strVal val="visible"/>
                                      </p:to>
                                    </p:set>
                                    <p:anim calcmode="lin" valueType="num">
                                      <p:cBhvr additive="repl">
                                        <p:cTn id="267" dur="500" fill="hold"/>
                                        <p:tgtEl>
                                          <p:spTgt spid="233">
                                            <p:txEl>
                                              <p:pRg st="0" end="0"/>
                                            </p:txEl>
                                          </p:spTgt>
                                        </p:tgtEl>
                                        <p:attrNameLst>
                                          <p:attrName>ppt_x</p:attrName>
                                        </p:attrNameLst>
                                      </p:cBhvr>
                                      <p:tavLst>
                                        <p:tav tm="0">
                                          <p:val>
                                            <p:strVal val="#ppt_x"/>
                                          </p:val>
                                        </p:tav>
                                        <p:tav tm="100000">
                                          <p:val>
                                            <p:strVal val="#ppt_x"/>
                                          </p:val>
                                        </p:tav>
                                      </p:tavLst>
                                    </p:anim>
                                    <p:anim calcmode="lin" valueType="num">
                                      <p:cBhvr additive="repl">
                                        <p:cTn id="268" dur="500" fill="hold"/>
                                        <p:tgtEl>
                                          <p:spTgt spid="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8" presetSubtype="16">
                                  <p:stCondLst>
                                    <p:cond delay="0"/>
                                  </p:stCondLst>
                                  <p:childTnLst>
                                    <p:set>
                                      <p:cBhvr>
                                        <p:cTn id="272" dur="1" fill="hold">
                                          <p:stCondLst>
                                            <p:cond delay="0"/>
                                          </p:stCondLst>
                                        </p:cTn>
                                        <p:tgtEl>
                                          <p:spTgt spid="232"/>
                                        </p:tgtEl>
                                        <p:attrNameLst>
                                          <p:attrName>style.visibility</p:attrName>
                                        </p:attrNameLst>
                                      </p:cBhvr>
                                      <p:to>
                                        <p:strVal val="visible"/>
                                      </p:to>
                                    </p:set>
                                    <p:animEffect filter="diamond(in)" transition="in">
                                      <p:cBhvr additive="repl">
                                        <p:cTn id="273" dur="2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2" descr=""/>
          <p:cNvPicPr/>
          <p:nvPr/>
        </p:nvPicPr>
        <p:blipFill>
          <a:blip r:embed="rId1"/>
          <a:stretch/>
        </p:blipFill>
        <p:spPr>
          <a:xfrm>
            <a:off x="620640" y="728640"/>
            <a:ext cx="10732680" cy="5671800"/>
          </a:xfrm>
          <a:prstGeom prst="rect">
            <a:avLst/>
          </a:prstGeom>
          <a:ln w="9525">
            <a:noFill/>
          </a:ln>
        </p:spPr>
      </p:pic>
      <p:sp>
        <p:nvSpPr>
          <p:cNvPr id="236" name="TextBox 3"/>
          <p:cNvSpPr/>
          <p:nvPr/>
        </p:nvSpPr>
        <p:spPr>
          <a:xfrm>
            <a:off x="2209680" y="152280"/>
            <a:ext cx="73911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800" spc="-1" strike="noStrike">
                <a:solidFill>
                  <a:srgbClr val="000000"/>
                </a:solidFill>
                <a:latin typeface="Arial"/>
              </a:rPr>
              <a:t>Memory Write Cycle (3T states)</a:t>
            </a:r>
            <a:endParaRPr b="0" lang="en-IN" sz="2800" spc="-1" strike="noStrike">
              <a:latin typeface="Arial"/>
            </a:endParaRPr>
          </a:p>
        </p:txBody>
      </p:sp>
      <p:pic>
        <p:nvPicPr>
          <p:cNvPr id="237"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FC0C9C87-BE05-4191-86D9-7335FDFF090C}" type="slidenum">
              <a:t>58</a:t>
            </a:fld>
          </a:p>
        </p:txBody>
      </p:sp>
    </p:spTree>
  </p:cSld>
  <mc:AlternateContent>
    <mc:Choice Requires="p14">
      <p:transition spd="slow" p14:dur="2000"/>
    </mc:Choice>
    <mc:Fallback>
      <p:transition spd="slow"/>
    </mc:Fallback>
  </mc:AlternateContent>
  <p:timing>
    <p:tnLst>
      <p:par>
        <p:cTn id="274" dur="indefinite" restart="never" nodeType="tmRoot">
          <p:childTnLst>
            <p:seq>
              <p:cTn id="275" dur="indefinite" nodeType="mainSeq">
                <p:childTnLst>
                  <p:par>
                    <p:cTn id="276" fill="hold">
                      <p:stCondLst>
                        <p:cond delay="indefinite"/>
                      </p:stCondLst>
                      <p:childTnLst>
                        <p:par>
                          <p:cTn id="277" fill="hold">
                            <p:stCondLst>
                              <p:cond delay="0"/>
                            </p:stCondLst>
                            <p:childTnLst>
                              <p:par>
                                <p:cTn id="278" nodeType="clickEffect" fill="hold" presetClass="entr" presetID="2" presetSubtype="4">
                                  <p:stCondLst>
                                    <p:cond delay="0"/>
                                  </p:stCondLst>
                                  <p:childTnLst>
                                    <p:set>
                                      <p:cBhvr>
                                        <p:cTn id="279" dur="1" fill="hold">
                                          <p:stCondLst>
                                            <p:cond delay="0"/>
                                          </p:stCondLst>
                                        </p:cTn>
                                        <p:tgtEl>
                                          <p:spTgt spid="236">
                                            <p:txEl>
                                              <p:pRg st="0" end="0"/>
                                            </p:txEl>
                                          </p:spTgt>
                                        </p:tgtEl>
                                        <p:attrNameLst>
                                          <p:attrName>style.visibility</p:attrName>
                                        </p:attrNameLst>
                                      </p:cBhvr>
                                      <p:to>
                                        <p:strVal val="visible"/>
                                      </p:to>
                                    </p:set>
                                    <p:anim calcmode="lin" valueType="num">
                                      <p:cBhvr additive="repl">
                                        <p:cTn id="280" dur="500" fill="hold"/>
                                        <p:tgtEl>
                                          <p:spTgt spid="236">
                                            <p:txEl>
                                              <p:pRg st="0" end="0"/>
                                            </p:txEl>
                                          </p:spTgt>
                                        </p:tgtEl>
                                        <p:attrNameLst>
                                          <p:attrName>ppt_x</p:attrName>
                                        </p:attrNameLst>
                                      </p:cBhvr>
                                      <p:tavLst>
                                        <p:tav tm="0">
                                          <p:val>
                                            <p:strVal val="#ppt_x"/>
                                          </p:val>
                                        </p:tav>
                                        <p:tav tm="100000">
                                          <p:val>
                                            <p:strVal val="#ppt_x"/>
                                          </p:val>
                                        </p:tav>
                                      </p:tavLst>
                                    </p:anim>
                                    <p:anim calcmode="lin" valueType="num">
                                      <p:cBhvr additive="repl">
                                        <p:cTn id="281" dur="500" fill="hold"/>
                                        <p:tgtEl>
                                          <p:spTgt spid="2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nodeType="clickEffect" fill="hold" presetClass="entr" presetID="10">
                                  <p:stCondLst>
                                    <p:cond delay="0"/>
                                  </p:stCondLst>
                                  <p:childTnLst>
                                    <p:set>
                                      <p:cBhvr>
                                        <p:cTn id="285" dur="1" fill="hold">
                                          <p:stCondLst>
                                            <p:cond delay="0"/>
                                          </p:stCondLst>
                                        </p:cTn>
                                        <p:tgtEl>
                                          <p:spTgt spid="235"/>
                                        </p:tgtEl>
                                        <p:attrNameLst>
                                          <p:attrName>style.visibility</p:attrName>
                                        </p:attrNameLst>
                                      </p:cBhvr>
                                      <p:to>
                                        <p:strVal val="visible"/>
                                      </p:to>
                                    </p:set>
                                    <p:animEffect filter="fade" transition="in">
                                      <p:cBhvr additive="repl">
                                        <p:cTn id="286" dur="2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2" descr=""/>
          <p:cNvPicPr/>
          <p:nvPr/>
        </p:nvPicPr>
        <p:blipFill>
          <a:blip r:embed="rId1"/>
          <a:stretch/>
        </p:blipFill>
        <p:spPr>
          <a:xfrm>
            <a:off x="99000" y="586440"/>
            <a:ext cx="11242440" cy="5109480"/>
          </a:xfrm>
          <a:prstGeom prst="rect">
            <a:avLst/>
          </a:prstGeom>
          <a:ln w="0">
            <a:noFill/>
          </a:ln>
        </p:spPr>
      </p:pic>
      <p:pic>
        <p:nvPicPr>
          <p:cNvPr id="239" name="Picture 3" descr=""/>
          <p:cNvPicPr/>
          <p:nvPr/>
        </p:nvPicPr>
        <p:blipFill>
          <a:blip r:embed="rId2"/>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Picture 2" descr=""/>
          <p:cNvPicPr/>
          <p:nvPr/>
        </p:nvPicPr>
        <p:blipFill>
          <a:blip r:embed="rId1"/>
          <a:stretch/>
        </p:blipFill>
        <p:spPr>
          <a:xfrm>
            <a:off x="924480" y="536760"/>
            <a:ext cx="10604520" cy="5992920"/>
          </a:xfrm>
          <a:prstGeom prst="rect">
            <a:avLst/>
          </a:prstGeom>
          <a:ln w="0">
            <a:noFill/>
          </a:ln>
        </p:spPr>
      </p:pic>
      <p:pic>
        <p:nvPicPr>
          <p:cNvPr id="93"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Picture 2" descr=""/>
          <p:cNvPicPr/>
          <p:nvPr/>
        </p:nvPicPr>
        <p:blipFill>
          <a:blip r:embed="rId1"/>
          <a:stretch/>
        </p:blipFill>
        <p:spPr>
          <a:xfrm>
            <a:off x="146520" y="117360"/>
            <a:ext cx="10976760" cy="6006240"/>
          </a:xfrm>
          <a:prstGeom prst="rect">
            <a:avLst/>
          </a:prstGeom>
          <a:ln w="0">
            <a:noFill/>
          </a:ln>
        </p:spPr>
      </p:pic>
      <p:pic>
        <p:nvPicPr>
          <p:cNvPr id="241" name="Picture 4" descr=""/>
          <p:cNvPicPr/>
          <p:nvPr/>
        </p:nvPicPr>
        <p:blipFill>
          <a:blip r:embed="rId2"/>
          <a:stretch/>
        </p:blipFill>
        <p:spPr>
          <a:xfrm>
            <a:off x="1014840" y="6176880"/>
            <a:ext cx="7801920" cy="605520"/>
          </a:xfrm>
          <a:prstGeom prst="rect">
            <a:avLst/>
          </a:prstGeom>
          <a:ln w="0">
            <a:noFill/>
          </a:ln>
        </p:spPr>
      </p:pic>
      <p:pic>
        <p:nvPicPr>
          <p:cNvPr id="242" name="Picture 7" descr=""/>
          <p:cNvPicPr/>
          <p:nvPr/>
        </p:nvPicPr>
        <p:blipFill>
          <a:blip r:embed="rId3"/>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1" descr=""/>
          <p:cNvPicPr/>
          <p:nvPr/>
        </p:nvPicPr>
        <p:blipFill>
          <a:blip r:embed="rId1"/>
          <a:stretch/>
        </p:blipFill>
        <p:spPr>
          <a:xfrm>
            <a:off x="1028520" y="880200"/>
            <a:ext cx="10134720" cy="5097240"/>
          </a:xfrm>
          <a:prstGeom prst="rect">
            <a:avLst/>
          </a:prstGeom>
          <a:ln w="0">
            <a:noFill/>
          </a:ln>
        </p:spPr>
      </p:pic>
      <p:pic>
        <p:nvPicPr>
          <p:cNvPr id="244" name="Picture 2" descr=""/>
          <p:cNvPicPr/>
          <p:nvPr/>
        </p:nvPicPr>
        <p:blipFill>
          <a:blip r:embed="rId2"/>
          <a:stretch/>
        </p:blipFill>
        <p:spPr>
          <a:xfrm>
            <a:off x="0" y="0"/>
            <a:ext cx="603720" cy="586440"/>
          </a:xfrm>
          <a:prstGeom prst="rect">
            <a:avLst/>
          </a:prstGeom>
          <a:ln w="9525">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Picture 2" descr=""/>
          <p:cNvPicPr/>
          <p:nvPr/>
        </p:nvPicPr>
        <p:blipFill>
          <a:blip r:embed="rId1"/>
          <a:stretch/>
        </p:blipFill>
        <p:spPr>
          <a:xfrm>
            <a:off x="1241640" y="314280"/>
            <a:ext cx="8888040" cy="6229080"/>
          </a:xfrm>
          <a:prstGeom prst="rect">
            <a:avLst/>
          </a:prstGeom>
          <a:ln w="9525">
            <a:noFill/>
          </a:ln>
        </p:spPr>
      </p:pic>
      <p:pic>
        <p:nvPicPr>
          <p:cNvPr id="246"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0F9EC8D2-FDE1-46C8-A280-59A04C62DFAD}" type="slidenum">
              <a:t>62</a:t>
            </a:fld>
          </a:p>
        </p:txBody>
      </p:sp>
    </p:spTree>
  </p:cSld>
  <mc:AlternateContent>
    <mc:Choice Requires="p14">
      <p:transition spd="slow" p14:dur="2000"/>
    </mc:Choice>
    <mc:Fallback>
      <p:transition spd="slow"/>
    </mc:Fallback>
  </mc:AlternateContent>
  <p:timing>
    <p:tnLst>
      <p:par>
        <p:cTn id="287" dur="indefinite" restart="never" nodeType="tmRoot">
          <p:childTnLst>
            <p:seq>
              <p:cTn id="288" dur="indefinite" nodeType="mainSeq">
                <p:childTnLst>
                  <p:par>
                    <p:cTn id="289" fill="hold">
                      <p:stCondLst>
                        <p:cond delay="indefinite"/>
                      </p:stCondLst>
                      <p:childTnLst>
                        <p:par>
                          <p:cTn id="290" fill="hold">
                            <p:stCondLst>
                              <p:cond delay="0"/>
                            </p:stCondLst>
                            <p:childTnLst>
                              <p:par>
                                <p:cTn id="291" nodeType="clickEffect" fill="hold" presetClass="entr" presetID="8" presetSubtype="16">
                                  <p:stCondLst>
                                    <p:cond delay="0"/>
                                  </p:stCondLst>
                                  <p:childTnLst>
                                    <p:set>
                                      <p:cBhvr>
                                        <p:cTn id="292" dur="1" fill="hold">
                                          <p:stCondLst>
                                            <p:cond delay="0"/>
                                          </p:stCondLst>
                                        </p:cTn>
                                        <p:tgtEl>
                                          <p:spTgt spid="245"/>
                                        </p:tgtEl>
                                        <p:attrNameLst>
                                          <p:attrName>style.visibility</p:attrName>
                                        </p:attrNameLst>
                                      </p:cBhvr>
                                      <p:to>
                                        <p:strVal val="visible"/>
                                      </p:to>
                                    </p:set>
                                    <p:animEffect filter="diamond(in)" transition="in">
                                      <p:cBhvr additive="repl">
                                        <p:cTn id="293" dur="2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Picture 2" descr=""/>
          <p:cNvPicPr/>
          <p:nvPr/>
        </p:nvPicPr>
        <p:blipFill>
          <a:blip r:embed="rId1"/>
          <a:stretch/>
        </p:blipFill>
        <p:spPr>
          <a:xfrm>
            <a:off x="981360" y="380880"/>
            <a:ext cx="10309680" cy="6143400"/>
          </a:xfrm>
          <a:prstGeom prst="rect">
            <a:avLst/>
          </a:prstGeom>
          <a:ln w="9525">
            <a:noFill/>
          </a:ln>
        </p:spPr>
      </p:pic>
      <p:pic>
        <p:nvPicPr>
          <p:cNvPr id="248"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0CE89A2C-A065-44B8-A578-E6FADEC1D0D7}" type="slidenum">
              <a:t>63</a:t>
            </a:fld>
          </a:p>
        </p:txBody>
      </p:sp>
    </p:spTree>
  </p:cSld>
  <mc:AlternateContent>
    <mc:Choice Requires="p14">
      <p:transition spd="slow" p14:dur="2000"/>
    </mc:Choice>
    <mc:Fallback>
      <p:transition spd="slow"/>
    </mc:Fallback>
  </mc:AlternateContent>
  <p:timing>
    <p:tnLst>
      <p:par>
        <p:cTn id="294" dur="indefinite" restart="never" nodeType="tmRoot">
          <p:childTnLst>
            <p:seq>
              <p:cTn id="295" dur="indefinite" nodeType="mainSeq">
                <p:childTnLst>
                  <p:par>
                    <p:cTn id="296" fill="hold">
                      <p:stCondLst>
                        <p:cond delay="indefinite"/>
                      </p:stCondLst>
                      <p:childTnLst>
                        <p:par>
                          <p:cTn id="297" fill="hold">
                            <p:stCondLst>
                              <p:cond delay="0"/>
                            </p:stCondLst>
                            <p:childTnLst>
                              <p:par>
                                <p:cTn id="298" nodeType="clickEffect" fill="hold" presetClass="entr" presetID="8" presetSubtype="16">
                                  <p:stCondLst>
                                    <p:cond delay="0"/>
                                  </p:stCondLst>
                                  <p:childTnLst>
                                    <p:set>
                                      <p:cBhvr>
                                        <p:cTn id="299" dur="1" fill="hold">
                                          <p:stCondLst>
                                            <p:cond delay="0"/>
                                          </p:stCondLst>
                                        </p:cTn>
                                        <p:tgtEl>
                                          <p:spTgt spid="247"/>
                                        </p:tgtEl>
                                        <p:attrNameLst>
                                          <p:attrName>style.visibility</p:attrName>
                                        </p:attrNameLst>
                                      </p:cBhvr>
                                      <p:to>
                                        <p:strVal val="visible"/>
                                      </p:to>
                                    </p:set>
                                    <p:animEffect filter="diamond(in)" transition="in">
                                      <p:cBhvr additive="repl">
                                        <p:cTn id="300" dur="2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Box 2"/>
          <p:cNvSpPr/>
          <p:nvPr/>
        </p:nvSpPr>
        <p:spPr>
          <a:xfrm>
            <a:off x="2438280" y="533520"/>
            <a:ext cx="746712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800" spc="-1" strike="noStrike">
                <a:solidFill>
                  <a:srgbClr val="000000"/>
                </a:solidFill>
                <a:latin typeface="Arial"/>
              </a:rPr>
              <a:t>TIMING DIAGRAM OF MOV B,A</a:t>
            </a:r>
            <a:endParaRPr b="0" lang="en-IN" sz="2800" spc="-1" strike="noStrike">
              <a:latin typeface="Arial"/>
            </a:endParaRPr>
          </a:p>
        </p:txBody>
      </p:sp>
      <p:graphicFrame>
        <p:nvGraphicFramePr>
          <p:cNvPr id="250" name="Table 4"/>
          <p:cNvGraphicFramePr/>
          <p:nvPr/>
        </p:nvGraphicFramePr>
        <p:xfrm>
          <a:off x="3048120" y="1397160"/>
          <a:ext cx="6095520" cy="741240"/>
        </p:xfrm>
        <a:graphic>
          <a:graphicData uri="http://schemas.openxmlformats.org/drawingml/2006/table">
            <a:tbl>
              <a:tblPr/>
              <a:tblGrid>
                <a:gridCol w="2031840"/>
                <a:gridCol w="2031840"/>
                <a:gridCol w="2031840"/>
              </a:tblGrid>
              <a:tr h="370800">
                <a:tc>
                  <a:txBody>
                    <a:bodyPr anchor="t">
                      <a:noAutofit/>
                    </a:bodyPr>
                    <a:p>
                      <a:pPr>
                        <a:lnSpc>
                          <a:spcPct val="100000"/>
                        </a:lnSpc>
                        <a:buNone/>
                      </a:pPr>
                      <a:r>
                        <a:rPr b="0" lang="en-US" sz="2400" spc="-1" strike="noStrike">
                          <a:solidFill>
                            <a:srgbClr val="ffffff"/>
                          </a:solidFill>
                          <a:latin typeface="Arial"/>
                        </a:rPr>
                        <a:t>Address</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nchor="t">
                      <a:noAutofit/>
                    </a:bodyPr>
                    <a:p>
                      <a:pPr>
                        <a:lnSpc>
                          <a:spcPct val="100000"/>
                        </a:lnSpc>
                        <a:buNone/>
                      </a:pPr>
                      <a:r>
                        <a:rPr b="0" lang="en-US" sz="2400" spc="-1" strike="noStrike">
                          <a:solidFill>
                            <a:srgbClr val="ffffff"/>
                          </a:solidFill>
                          <a:latin typeface="Arial"/>
                        </a:rPr>
                        <a:t>Mnemonics</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nchor="t">
                      <a:noAutofit/>
                    </a:bodyPr>
                    <a:p>
                      <a:pPr>
                        <a:lnSpc>
                          <a:spcPct val="100000"/>
                        </a:lnSpc>
                        <a:buNone/>
                      </a:pPr>
                      <a:r>
                        <a:rPr b="0" lang="en-US" sz="2400" spc="-1" strike="noStrike">
                          <a:solidFill>
                            <a:srgbClr val="ffffff"/>
                          </a:solidFill>
                          <a:latin typeface="Arial"/>
                        </a:rPr>
                        <a:t>Opcode</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r>
              <a:tr h="370800">
                <a:tc>
                  <a:txBody>
                    <a:bodyPr anchor="t">
                      <a:noAutofit/>
                    </a:bodyPr>
                    <a:p>
                      <a:pPr>
                        <a:lnSpc>
                          <a:spcPct val="100000"/>
                        </a:lnSpc>
                        <a:buNone/>
                      </a:pPr>
                      <a:r>
                        <a:rPr b="0" lang="en-US" sz="2400" spc="-1" strike="noStrike">
                          <a:solidFill>
                            <a:srgbClr val="000000"/>
                          </a:solidFill>
                          <a:latin typeface="Arial"/>
                        </a:rPr>
                        <a:t>4080H</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buNone/>
                      </a:pPr>
                      <a:r>
                        <a:rPr b="0" lang="en-US" sz="2400" spc="-1" strike="noStrike">
                          <a:solidFill>
                            <a:srgbClr val="000000"/>
                          </a:solidFill>
                          <a:latin typeface="Arial"/>
                        </a:rPr>
                        <a:t>Mov B,A</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buNone/>
                      </a:pPr>
                      <a:r>
                        <a:rPr b="0" lang="en-US" sz="2400" spc="-1" strike="noStrike">
                          <a:solidFill>
                            <a:srgbClr val="000000"/>
                          </a:solidFill>
                          <a:latin typeface="Arial"/>
                        </a:rPr>
                        <a:t>47H</a:t>
                      </a:r>
                      <a:endParaRPr b="0" lang="en-IN"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graphicFrame>
        <p:nvGraphicFramePr>
          <p:cNvPr id="251" name="Table 5"/>
          <p:cNvGraphicFramePr/>
          <p:nvPr/>
        </p:nvGraphicFramePr>
        <p:xfrm>
          <a:off x="3048120" y="2590920"/>
          <a:ext cx="6095520" cy="370440"/>
        </p:xfrm>
        <a:graphic>
          <a:graphicData uri="http://schemas.openxmlformats.org/drawingml/2006/table">
            <a:tbl>
              <a:tblPr/>
              <a:tblGrid>
                <a:gridCol w="6095880"/>
              </a:tblGrid>
              <a:tr h="370800">
                <a:tc>
                  <a:txBody>
                    <a:bodyPr anchor="t">
                      <a:noAutofit/>
                    </a:bodyPr>
                    <a:p>
                      <a:pPr algn="ctr">
                        <a:lnSpc>
                          <a:spcPct val="100000"/>
                        </a:lnSpc>
                        <a:buNone/>
                      </a:pPr>
                      <a:r>
                        <a:rPr b="0" lang="en-US" sz="2800" spc="-1" strike="noStrike">
                          <a:solidFill>
                            <a:srgbClr val="ffffff"/>
                          </a:solidFill>
                          <a:latin typeface="Arial"/>
                        </a:rPr>
                        <a:t>A C C U M U L A T O R </a:t>
                      </a:r>
                      <a:endParaRPr b="0" lang="en-IN" sz="2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r>
            </a:tbl>
          </a:graphicData>
        </a:graphic>
      </p:graphicFrame>
      <p:graphicFrame>
        <p:nvGraphicFramePr>
          <p:cNvPr id="252" name="Table 6"/>
          <p:cNvGraphicFramePr/>
          <p:nvPr/>
        </p:nvGraphicFramePr>
        <p:xfrm>
          <a:off x="3124080" y="3733920"/>
          <a:ext cx="6095520" cy="370440"/>
        </p:xfrm>
        <a:graphic>
          <a:graphicData uri="http://schemas.openxmlformats.org/drawingml/2006/table">
            <a:tbl>
              <a:tblPr/>
              <a:tblGrid>
                <a:gridCol w="6095880"/>
              </a:tblGrid>
              <a:tr h="370800">
                <a:tc>
                  <a:txBody>
                    <a:bodyPr anchor="t">
                      <a:noAutofit/>
                    </a:bodyPr>
                    <a:p>
                      <a:pPr algn="ctr">
                        <a:lnSpc>
                          <a:spcPct val="100000"/>
                        </a:lnSpc>
                        <a:buNone/>
                      </a:pPr>
                      <a:r>
                        <a:rPr b="0" lang="en-US" sz="2800" spc="-1" strike="noStrike">
                          <a:solidFill>
                            <a:srgbClr val="ffffff"/>
                          </a:solidFill>
                          <a:latin typeface="Arial"/>
                        </a:rPr>
                        <a:t>FF  H</a:t>
                      </a:r>
                      <a:endParaRPr b="0" lang="en-IN" sz="2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r>
            </a:tbl>
          </a:graphicData>
        </a:graphic>
      </p:graphicFrame>
      <p:sp>
        <p:nvSpPr>
          <p:cNvPr id="253" name="Straight Arrow Connector 8"/>
          <p:cNvSpPr/>
          <p:nvPr/>
        </p:nvSpPr>
        <p:spPr>
          <a:xfrm rot="5400000">
            <a:off x="5868360" y="3427920"/>
            <a:ext cx="609120" cy="1080"/>
          </a:xfrm>
          <a:custGeom>
            <a:avLst/>
            <a:gdLst/>
            <a:ahLst/>
            <a:rect l="l" t="t" r="r" b="b"/>
            <a:pathLst>
              <a:path w="21600" h="21600">
                <a:moveTo>
                  <a:pt x="0" y="0"/>
                </a:moveTo>
                <a:lnTo>
                  <a:pt x="21600" y="21600"/>
                </a:lnTo>
              </a:path>
            </a:pathLst>
          </a:custGeom>
          <a:noFill/>
          <a:ln w="22225">
            <a:solidFill>
              <a:srgbClr val="000000"/>
            </a:solidFill>
            <a:tailEnd len="med" type="arrow" w="med"/>
          </a:ln>
        </p:spPr>
        <p:style>
          <a:lnRef idx="1">
            <a:schemeClr val="accent1"/>
          </a:lnRef>
          <a:fillRef idx="0">
            <a:schemeClr val="accent1"/>
          </a:fillRef>
          <a:effectRef idx="0">
            <a:schemeClr val="accent1"/>
          </a:effectRef>
          <a:fontRef idx="minor"/>
        </p:style>
      </p:sp>
      <p:graphicFrame>
        <p:nvGraphicFramePr>
          <p:cNvPr id="254" name="Table 9"/>
          <p:cNvGraphicFramePr/>
          <p:nvPr/>
        </p:nvGraphicFramePr>
        <p:xfrm>
          <a:off x="3276720" y="5181480"/>
          <a:ext cx="6095520" cy="370440"/>
        </p:xfrm>
        <a:graphic>
          <a:graphicData uri="http://schemas.openxmlformats.org/drawingml/2006/table">
            <a:tbl>
              <a:tblPr/>
              <a:tblGrid>
                <a:gridCol w="6095880"/>
              </a:tblGrid>
              <a:tr h="370800">
                <a:tc>
                  <a:txBody>
                    <a:bodyPr anchor="t">
                      <a:noAutofit/>
                    </a:bodyPr>
                    <a:p>
                      <a:pPr>
                        <a:lnSpc>
                          <a:spcPct val="100000"/>
                        </a:lnSpc>
                        <a:buNone/>
                      </a:pPr>
                      <a:r>
                        <a:rPr b="0" lang="en-US" sz="2800" spc="-1" strike="noStrike">
                          <a:solidFill>
                            <a:srgbClr val="ffffff"/>
                          </a:solidFill>
                          <a:latin typeface="Arial"/>
                        </a:rPr>
                        <a:t>REG. B              FFH</a:t>
                      </a:r>
                      <a:endParaRPr b="0" lang="en-IN" sz="2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r>
            </a:tbl>
          </a:graphicData>
        </a:graphic>
      </p:graphicFrame>
      <p:sp>
        <p:nvSpPr>
          <p:cNvPr id="255" name="Straight Arrow Connector 10"/>
          <p:cNvSpPr/>
          <p:nvPr/>
        </p:nvSpPr>
        <p:spPr>
          <a:xfrm rot="5400000">
            <a:off x="5716080" y="4723560"/>
            <a:ext cx="914040" cy="1080"/>
          </a:xfrm>
          <a:custGeom>
            <a:avLst/>
            <a:gdLst/>
            <a:ahLst/>
            <a:rect l="l" t="t" r="r" b="b"/>
            <a:pathLst>
              <a:path w="21600" h="21600">
                <a:moveTo>
                  <a:pt x="0" y="0"/>
                </a:moveTo>
                <a:lnTo>
                  <a:pt x="21600" y="21600"/>
                </a:lnTo>
              </a:path>
            </a:pathLst>
          </a:custGeom>
          <a:noFill/>
          <a:ln w="22225">
            <a:solidFill>
              <a:srgbClr val="000000"/>
            </a:solidFill>
            <a:tailEnd len="med" type="arrow" w="med"/>
          </a:ln>
        </p:spPr>
        <p:style>
          <a:lnRef idx="1">
            <a:schemeClr val="accent1"/>
          </a:lnRef>
          <a:fillRef idx="0">
            <a:schemeClr val="accent1"/>
          </a:fillRef>
          <a:effectRef idx="0">
            <a:schemeClr val="accent1"/>
          </a:effectRef>
          <a:fontRef idx="minor"/>
        </p:style>
      </p:sp>
      <p:pic>
        <p:nvPicPr>
          <p:cNvPr id="256" name="Picture 3" descr=""/>
          <p:cNvPicPr/>
          <p:nvPr/>
        </p:nvPicPr>
        <p:blipFill>
          <a:blip r:embed="rId1"/>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A6FBCBC5-1634-4AA1-B306-BDB476A755EA}" type="slidenum">
              <a:t>64</a:t>
            </a:fld>
          </a:p>
        </p:txBody>
      </p:sp>
    </p:spTree>
  </p:cSld>
  <mc:AlternateContent>
    <mc:Choice Requires="p14">
      <p:transition spd="slow" p14:dur="2000"/>
    </mc:Choice>
    <mc:Fallback>
      <p:transition spd="slow"/>
    </mc:Fallback>
  </mc:AlternateContent>
  <p:timing>
    <p:tnLst>
      <p:par>
        <p:cTn id="301" dur="indefinite" restart="never" nodeType="tmRoot">
          <p:childTnLst>
            <p:seq>
              <p:cTn id="302" dur="indefinite" nodeType="mainSeq">
                <p:childTnLst>
                  <p:par>
                    <p:cTn id="303" fill="hold">
                      <p:stCondLst>
                        <p:cond delay="indefinite"/>
                      </p:stCondLst>
                      <p:childTnLst>
                        <p:par>
                          <p:cTn id="304" fill="hold">
                            <p:stCondLst>
                              <p:cond delay="0"/>
                            </p:stCondLst>
                            <p:childTnLst>
                              <p:par>
                                <p:cTn id="305" nodeType="clickEffect" fill="hold" presetClass="entr" presetID="2" presetSubtype="4">
                                  <p:stCondLst>
                                    <p:cond delay="0"/>
                                  </p:stCondLst>
                                  <p:childTnLst>
                                    <p:set>
                                      <p:cBhvr>
                                        <p:cTn id="306" dur="1" fill="hold">
                                          <p:stCondLst>
                                            <p:cond delay="0"/>
                                          </p:stCondLst>
                                        </p:cTn>
                                        <p:tgtEl>
                                          <p:spTgt spid="249">
                                            <p:txEl>
                                              <p:pRg st="0" end="0"/>
                                            </p:txEl>
                                          </p:spTgt>
                                        </p:tgtEl>
                                        <p:attrNameLst>
                                          <p:attrName>style.visibility</p:attrName>
                                        </p:attrNameLst>
                                      </p:cBhvr>
                                      <p:to>
                                        <p:strVal val="visible"/>
                                      </p:to>
                                    </p:set>
                                    <p:anim calcmode="lin" valueType="num">
                                      <p:cBhvr additive="repl">
                                        <p:cTn id="307" dur="500" fill="hold"/>
                                        <p:tgtEl>
                                          <p:spTgt spid="249">
                                            <p:txEl>
                                              <p:pRg st="0" end="0"/>
                                            </p:txEl>
                                          </p:spTgt>
                                        </p:tgtEl>
                                        <p:attrNameLst>
                                          <p:attrName>ppt_x</p:attrName>
                                        </p:attrNameLst>
                                      </p:cBhvr>
                                      <p:tavLst>
                                        <p:tav tm="0">
                                          <p:val>
                                            <p:strVal val="#ppt_x"/>
                                          </p:val>
                                        </p:tav>
                                        <p:tav tm="100000">
                                          <p:val>
                                            <p:strVal val="#ppt_x"/>
                                          </p:val>
                                        </p:tav>
                                      </p:tavLst>
                                    </p:anim>
                                    <p:anim calcmode="lin" valueType="num">
                                      <p:cBhvr additive="repl">
                                        <p:cTn id="308" dur="500" fill="hold"/>
                                        <p:tgtEl>
                                          <p:spTgt spid="2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8" presetSubtype="16">
                                  <p:stCondLst>
                                    <p:cond delay="0"/>
                                  </p:stCondLst>
                                  <p:childTnLst>
                                    <p:set>
                                      <p:cBhvr>
                                        <p:cTn id="312" dur="1" fill="hold">
                                          <p:stCondLst>
                                            <p:cond delay="0"/>
                                          </p:stCondLst>
                                        </p:cTn>
                                        <p:tgtEl>
                                          <p:spTgt spid="250"/>
                                        </p:tgtEl>
                                        <p:attrNameLst>
                                          <p:attrName>style.visibility</p:attrName>
                                        </p:attrNameLst>
                                      </p:cBhvr>
                                      <p:to>
                                        <p:strVal val="visible"/>
                                      </p:to>
                                    </p:set>
                                    <p:animEffect filter="diamond(in)" transition="in">
                                      <p:cBhvr additive="repl">
                                        <p:cTn id="313" dur="2000"/>
                                        <p:tgtEl>
                                          <p:spTgt spid="250"/>
                                        </p:tgtEl>
                                      </p:cBhvr>
                                    </p:animEffec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51">
                                  <p:stCondLst>
                                    <p:cond delay="0"/>
                                  </p:stCondLst>
                                  <p:childTnLst>
                                    <p:set>
                                      <p:cBhvr>
                                        <p:cTn id="317" dur="1" fill="hold">
                                          <p:stCondLst>
                                            <p:cond delay="0"/>
                                          </p:stCondLst>
                                        </p:cTn>
                                        <p:tgtEl>
                                          <p:spTgt spid="251"/>
                                        </p:tgtEl>
                                        <p:attrNameLst>
                                          <p:attrName>style.visibility</p:attrName>
                                        </p:attrNameLst>
                                      </p:cBhvr>
                                      <p:to>
                                        <p:strVal val="visible"/>
                                      </p:to>
                                    </p:set>
                                    <p:animEffect filter="fade" transition="in">
                                      <p:cBhvr additive="repl">
                                        <p:cTn id="318" dur="770"/>
                                        <p:tgtEl>
                                          <p:spTgt spid="251"/>
                                        </p:tgtEl>
                                      </p:cBhvr>
                                    </p:animEffect>
                                    <p:animScale>
                                      <p:cBhvr>
                                        <p:cTn id="319" dur="770" fill="hold"/>
                                        <p:tgtEl>
                                          <p:spTgt spid="251"/>
                                        </p:tgtEl>
                                      </p:cBhvr>
                                      <p:from x="10000" y="10000"/>
                                      <p:to x="200000" y="450000"/>
                                    </p:animScale>
                                    <p:animScale>
                                      <p:cBhvr>
                                        <p:cTn id="320" dur="1230" fill="hold">
                                          <p:stCondLst>
                                            <p:cond delay="770"/>
                                          </p:stCondLst>
                                        </p:cTn>
                                        <p:tgtEl>
                                          <p:spTgt spid="251"/>
                                        </p:tgtEl>
                                      </p:cBhvr>
                                      <p:from x="200000" y="450000"/>
                                      <p:to x="100000" y="100000"/>
                                    </p:animScale>
                                    <p:set>
                                      <p:cBhvr>
                                        <p:cTn id="321" dur="770" fill="hold"/>
                                        <p:tgtEl>
                                          <p:spTgt spid="251"/>
                                        </p:tgtEl>
                                        <p:attrNameLst>
                                          <p:attrName>ppt_x</p:attrName>
                                        </p:attrNameLst>
                                      </p:cBhvr>
                                      <p:to>
                                        <p:strVal val="(0.5)"/>
                                      </p:to>
                                    </p:set>
                                    <p:anim calcmode="lin" valueType="num" from="(0.5)" to="(#ppt_x)">
                                      <p:cBhvr additive="repl">
                                        <p:cTn id="322" dur="1230" fill="hold">
                                          <p:stCondLst>
                                            <p:cond delay="770"/>
                                          </p:stCondLst>
                                        </p:cTn>
                                        <p:tgtEl>
                                          <p:spTgt spid="251"/>
                                        </p:tgtEl>
                                        <p:attrNameLst>
                                          <p:attrName>ppt_x</p:attrName>
                                        </p:attrNameLst>
                                      </p:cBhvr>
                                    </p:anim>
                                    <p:set>
                                      <p:cBhvr>
                                        <p:cTn id="323" dur="770" fill="hold"/>
                                        <p:tgtEl>
                                          <p:spTgt spid="251"/>
                                        </p:tgtEl>
                                        <p:attrNameLst>
                                          <p:attrName>ppt_y</p:attrName>
                                        </p:attrNameLst>
                                      </p:cBhvr>
                                      <p:to>
                                        <p:strVal val="(#ppt_y+0.4)"/>
                                      </p:to>
                                    </p:set>
                                    <p:anim calcmode="lin" valueType="num" from="(#ppt_y+0.4)" to="(#ppt_y)">
                                      <p:cBhvr additive="repl">
                                        <p:cTn id="324" dur="1230" fill="hold">
                                          <p:stCondLst>
                                            <p:cond delay="770"/>
                                          </p:stCondLst>
                                        </p:cTn>
                                        <p:tgtEl>
                                          <p:spTgt spid="251"/>
                                        </p:tgtEl>
                                        <p:attrNameLst>
                                          <p:attrName>ppt_y</p:attrName>
                                        </p:attrNameLst>
                                      </p:cBhvr>
                                    </p:anim>
                                  </p:childTnLst>
                                </p:cTn>
                              </p:par>
                              <p:par>
                                <p:cTn id="325" nodeType="withEffect" fill="hold" presetClass="entr" presetID="51">
                                  <p:stCondLst>
                                    <p:cond delay="0"/>
                                  </p:stCondLst>
                                  <p:childTnLst>
                                    <p:set>
                                      <p:cBhvr>
                                        <p:cTn id="326" dur="1" fill="hold">
                                          <p:stCondLst>
                                            <p:cond delay="0"/>
                                          </p:stCondLst>
                                        </p:cTn>
                                        <p:tgtEl>
                                          <p:spTgt spid="253"/>
                                        </p:tgtEl>
                                        <p:attrNameLst>
                                          <p:attrName>style.visibility</p:attrName>
                                        </p:attrNameLst>
                                      </p:cBhvr>
                                      <p:to>
                                        <p:strVal val="visible"/>
                                      </p:to>
                                    </p:set>
                                    <p:animEffect filter="fade" transition="in">
                                      <p:cBhvr additive="repl">
                                        <p:cTn id="327" dur="770"/>
                                        <p:tgtEl>
                                          <p:spTgt spid="253"/>
                                        </p:tgtEl>
                                      </p:cBhvr>
                                    </p:animEffect>
                                    <p:animScale>
                                      <p:cBhvr>
                                        <p:cTn id="328" dur="770" fill="hold"/>
                                        <p:tgtEl>
                                          <p:spTgt spid="253"/>
                                        </p:tgtEl>
                                      </p:cBhvr>
                                      <p:from x="10000" y="10000"/>
                                      <p:to x="200000" y="450000"/>
                                    </p:animScale>
                                    <p:animScale>
                                      <p:cBhvr>
                                        <p:cTn id="329" dur="1230" fill="hold">
                                          <p:stCondLst>
                                            <p:cond delay="770"/>
                                          </p:stCondLst>
                                        </p:cTn>
                                        <p:tgtEl>
                                          <p:spTgt spid="253"/>
                                        </p:tgtEl>
                                      </p:cBhvr>
                                      <p:from x="200000" y="450000"/>
                                      <p:to x="100000" y="100000"/>
                                    </p:animScale>
                                    <p:set>
                                      <p:cBhvr>
                                        <p:cTn id="330" dur="770" fill="hold"/>
                                        <p:tgtEl>
                                          <p:spTgt spid="253"/>
                                        </p:tgtEl>
                                        <p:attrNameLst>
                                          <p:attrName>ppt_x</p:attrName>
                                        </p:attrNameLst>
                                      </p:cBhvr>
                                      <p:to>
                                        <p:strVal val="(0.5)"/>
                                      </p:to>
                                    </p:set>
                                    <p:anim calcmode="lin" valueType="num" from="(0.5)" to="(#ppt_x)">
                                      <p:cBhvr additive="repl">
                                        <p:cTn id="331" dur="1230" fill="hold">
                                          <p:stCondLst>
                                            <p:cond delay="770"/>
                                          </p:stCondLst>
                                        </p:cTn>
                                        <p:tgtEl>
                                          <p:spTgt spid="253"/>
                                        </p:tgtEl>
                                        <p:attrNameLst>
                                          <p:attrName>ppt_x</p:attrName>
                                        </p:attrNameLst>
                                      </p:cBhvr>
                                    </p:anim>
                                    <p:set>
                                      <p:cBhvr>
                                        <p:cTn id="332" dur="770" fill="hold"/>
                                        <p:tgtEl>
                                          <p:spTgt spid="253"/>
                                        </p:tgtEl>
                                        <p:attrNameLst>
                                          <p:attrName>ppt_y</p:attrName>
                                        </p:attrNameLst>
                                      </p:cBhvr>
                                      <p:to>
                                        <p:strVal val="(#ppt_y+0.4)"/>
                                      </p:to>
                                    </p:set>
                                    <p:anim calcmode="lin" valueType="num" from="(#ppt_y+0.4)" to="(#ppt_y)">
                                      <p:cBhvr additive="repl">
                                        <p:cTn id="333" dur="1230" fill="hold">
                                          <p:stCondLst>
                                            <p:cond delay="770"/>
                                          </p:stCondLst>
                                        </p:cTn>
                                        <p:tgtEl>
                                          <p:spTgt spid="253"/>
                                        </p:tgtEl>
                                        <p:attrNameLst>
                                          <p:attrName>ppt_y</p:attrName>
                                        </p:attrNameLst>
                                      </p:cBhvr>
                                    </p:anim>
                                  </p:childTnLst>
                                </p:cTn>
                              </p:par>
                              <p:par>
                                <p:cTn id="334" nodeType="withEffect" fill="hold" presetClass="entr" presetID="51">
                                  <p:stCondLst>
                                    <p:cond delay="0"/>
                                  </p:stCondLst>
                                  <p:childTnLst>
                                    <p:set>
                                      <p:cBhvr>
                                        <p:cTn id="335" dur="1" fill="hold">
                                          <p:stCondLst>
                                            <p:cond delay="0"/>
                                          </p:stCondLst>
                                        </p:cTn>
                                        <p:tgtEl>
                                          <p:spTgt spid="252"/>
                                        </p:tgtEl>
                                        <p:attrNameLst>
                                          <p:attrName>style.visibility</p:attrName>
                                        </p:attrNameLst>
                                      </p:cBhvr>
                                      <p:to>
                                        <p:strVal val="visible"/>
                                      </p:to>
                                    </p:set>
                                    <p:animEffect filter="fade" transition="in">
                                      <p:cBhvr additive="repl">
                                        <p:cTn id="336" dur="770"/>
                                        <p:tgtEl>
                                          <p:spTgt spid="252"/>
                                        </p:tgtEl>
                                      </p:cBhvr>
                                    </p:animEffect>
                                    <p:animScale>
                                      <p:cBhvr>
                                        <p:cTn id="337" dur="770" fill="hold"/>
                                        <p:tgtEl>
                                          <p:spTgt spid="252"/>
                                        </p:tgtEl>
                                      </p:cBhvr>
                                      <p:from x="10000" y="10000"/>
                                      <p:to x="200000" y="450000"/>
                                    </p:animScale>
                                    <p:animScale>
                                      <p:cBhvr>
                                        <p:cTn id="338" dur="1230" fill="hold">
                                          <p:stCondLst>
                                            <p:cond delay="770"/>
                                          </p:stCondLst>
                                        </p:cTn>
                                        <p:tgtEl>
                                          <p:spTgt spid="252"/>
                                        </p:tgtEl>
                                      </p:cBhvr>
                                      <p:from x="200000" y="450000"/>
                                      <p:to x="100000" y="100000"/>
                                    </p:animScale>
                                    <p:set>
                                      <p:cBhvr>
                                        <p:cTn id="339" dur="770" fill="hold"/>
                                        <p:tgtEl>
                                          <p:spTgt spid="252"/>
                                        </p:tgtEl>
                                        <p:attrNameLst>
                                          <p:attrName>ppt_x</p:attrName>
                                        </p:attrNameLst>
                                      </p:cBhvr>
                                      <p:to>
                                        <p:strVal val="(0.5)"/>
                                      </p:to>
                                    </p:set>
                                    <p:anim calcmode="lin" valueType="num" from="(0.5)" to="(#ppt_x)">
                                      <p:cBhvr additive="repl">
                                        <p:cTn id="340" dur="1230" fill="hold">
                                          <p:stCondLst>
                                            <p:cond delay="770"/>
                                          </p:stCondLst>
                                        </p:cTn>
                                        <p:tgtEl>
                                          <p:spTgt spid="252"/>
                                        </p:tgtEl>
                                        <p:attrNameLst>
                                          <p:attrName>ppt_x</p:attrName>
                                        </p:attrNameLst>
                                      </p:cBhvr>
                                    </p:anim>
                                    <p:set>
                                      <p:cBhvr>
                                        <p:cTn id="341" dur="770" fill="hold"/>
                                        <p:tgtEl>
                                          <p:spTgt spid="252"/>
                                        </p:tgtEl>
                                        <p:attrNameLst>
                                          <p:attrName>ppt_y</p:attrName>
                                        </p:attrNameLst>
                                      </p:cBhvr>
                                      <p:to>
                                        <p:strVal val="(#ppt_y+0.4)"/>
                                      </p:to>
                                    </p:set>
                                    <p:anim calcmode="lin" valueType="num" from="(#ppt_y+0.4)" to="(#ppt_y)">
                                      <p:cBhvr additive="repl">
                                        <p:cTn id="342" dur="1230" fill="hold">
                                          <p:stCondLst>
                                            <p:cond delay="770"/>
                                          </p:stCondLst>
                                        </p:cTn>
                                        <p:tgtEl>
                                          <p:spTgt spid="252"/>
                                        </p:tgtEl>
                                        <p:attrNameLst>
                                          <p:attrName>ppt_y</p:attrName>
                                        </p:attrNameLst>
                                      </p:cBhvr>
                                    </p:anim>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2" presetSubtype="4">
                                  <p:stCondLst>
                                    <p:cond delay="0"/>
                                  </p:stCondLst>
                                  <p:childTnLst>
                                    <p:set>
                                      <p:cBhvr>
                                        <p:cTn id="346" dur="1" fill="hold">
                                          <p:stCondLst>
                                            <p:cond delay="0"/>
                                          </p:stCondLst>
                                        </p:cTn>
                                        <p:tgtEl>
                                          <p:spTgt spid="255"/>
                                        </p:tgtEl>
                                        <p:attrNameLst>
                                          <p:attrName>style.visibility</p:attrName>
                                        </p:attrNameLst>
                                      </p:cBhvr>
                                      <p:to>
                                        <p:strVal val="visible"/>
                                      </p:to>
                                    </p:set>
                                    <p:anim calcmode="lin" valueType="num">
                                      <p:cBhvr additive="repl">
                                        <p:cTn id="347" dur="500" fill="hold"/>
                                        <p:tgtEl>
                                          <p:spTgt spid="255"/>
                                        </p:tgtEl>
                                        <p:attrNameLst>
                                          <p:attrName>ppt_x</p:attrName>
                                        </p:attrNameLst>
                                      </p:cBhvr>
                                      <p:tavLst>
                                        <p:tav tm="0">
                                          <p:val>
                                            <p:strVal val="#ppt_x"/>
                                          </p:val>
                                        </p:tav>
                                        <p:tav tm="100000">
                                          <p:val>
                                            <p:strVal val="#ppt_x"/>
                                          </p:val>
                                        </p:tav>
                                      </p:tavLst>
                                    </p:anim>
                                    <p:anim calcmode="lin" valueType="num">
                                      <p:cBhvr additive="repl">
                                        <p:cTn id="348" dur="500" fill="hold"/>
                                        <p:tgtEl>
                                          <p:spTgt spid="255"/>
                                        </p:tgtEl>
                                        <p:attrNameLst>
                                          <p:attrName>ppt_y</p:attrName>
                                        </p:attrNameLst>
                                      </p:cBhvr>
                                      <p:tavLst>
                                        <p:tav tm="0">
                                          <p:val>
                                            <p:strVal val="1+#ppt_h/2"/>
                                          </p:val>
                                        </p:tav>
                                        <p:tav tm="100000">
                                          <p:val>
                                            <p:strVal val="#ppt_y"/>
                                          </p:val>
                                        </p:tav>
                                      </p:tavLst>
                                    </p:anim>
                                  </p:childTnLst>
                                </p:cTn>
                              </p:par>
                              <p:par>
                                <p:cTn id="349" nodeType="withEffect" fill="hold" presetClass="entr" presetID="2" presetSubtype="4">
                                  <p:stCondLst>
                                    <p:cond delay="0"/>
                                  </p:stCondLst>
                                  <p:childTnLst>
                                    <p:set>
                                      <p:cBhvr>
                                        <p:cTn id="350" dur="1" fill="hold">
                                          <p:stCondLst>
                                            <p:cond delay="0"/>
                                          </p:stCondLst>
                                        </p:cTn>
                                        <p:tgtEl>
                                          <p:spTgt spid="254"/>
                                        </p:tgtEl>
                                        <p:attrNameLst>
                                          <p:attrName>style.visibility</p:attrName>
                                        </p:attrNameLst>
                                      </p:cBhvr>
                                      <p:to>
                                        <p:strVal val="visible"/>
                                      </p:to>
                                    </p:set>
                                    <p:anim calcmode="lin" valueType="num">
                                      <p:cBhvr additive="repl">
                                        <p:cTn id="351" dur="500" fill="hold"/>
                                        <p:tgtEl>
                                          <p:spTgt spid="254"/>
                                        </p:tgtEl>
                                        <p:attrNameLst>
                                          <p:attrName>ppt_x</p:attrName>
                                        </p:attrNameLst>
                                      </p:cBhvr>
                                      <p:tavLst>
                                        <p:tav tm="0">
                                          <p:val>
                                            <p:strVal val="#ppt_x"/>
                                          </p:val>
                                        </p:tav>
                                        <p:tav tm="100000">
                                          <p:val>
                                            <p:strVal val="#ppt_x"/>
                                          </p:val>
                                        </p:tav>
                                      </p:tavLst>
                                    </p:anim>
                                    <p:anim calcmode="lin" valueType="num">
                                      <p:cBhvr additive="repl">
                                        <p:cTn id="352" dur="500" fill="hold"/>
                                        <p:tgtEl>
                                          <p:spTgt spid="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Picture 2" descr=""/>
          <p:cNvPicPr/>
          <p:nvPr/>
        </p:nvPicPr>
        <p:blipFill>
          <a:blip r:embed="rId1"/>
          <a:stretch/>
        </p:blipFill>
        <p:spPr>
          <a:xfrm>
            <a:off x="1417680" y="304920"/>
            <a:ext cx="9277920" cy="6338160"/>
          </a:xfrm>
          <a:prstGeom prst="rect">
            <a:avLst/>
          </a:prstGeom>
          <a:ln w="9525">
            <a:noFill/>
          </a:ln>
        </p:spPr>
      </p:pic>
      <p:pic>
        <p:nvPicPr>
          <p:cNvPr id="258" name="Picture 2" descr=""/>
          <p:cNvPicPr/>
          <p:nvPr/>
        </p:nvPicPr>
        <p:blipFill>
          <a:blip r:embed="rId2"/>
          <a:stretch/>
        </p:blipFill>
        <p:spPr>
          <a:xfrm>
            <a:off x="0" y="0"/>
            <a:ext cx="603720" cy="586440"/>
          </a:xfrm>
          <a:prstGeom prst="rect">
            <a:avLst/>
          </a:prstGeom>
          <a:ln w="9525">
            <a:noFill/>
          </a:ln>
        </p:spPr>
      </p:pic>
      <p:sp>
        <p:nvSpPr>
          <p:cNvPr id="2" name="PlaceHolder 1"/>
          <p:cNvSpPr>
            <a:spLocks noGrp="1"/>
          </p:cNvSpPr>
          <p:nvPr>
            <p:ph type="sldNum" idx="3"/>
          </p:nvPr>
        </p:nvSpPr>
        <p:spPr/>
        <p:txBody>
          <a:bodyPr/>
          <a:p>
            <a:fld id="{72D3ADAE-A159-435A-A664-20E84B2770EC}" type="slidenum">
              <a:t>65</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Picture 2" descr=""/>
          <p:cNvPicPr/>
          <p:nvPr/>
        </p:nvPicPr>
        <p:blipFill>
          <a:blip r:embed="rId1"/>
          <a:stretch/>
        </p:blipFill>
        <p:spPr>
          <a:xfrm>
            <a:off x="735480" y="278280"/>
            <a:ext cx="10564920" cy="6241320"/>
          </a:xfrm>
          <a:prstGeom prst="rect">
            <a:avLst/>
          </a:prstGeom>
          <a:ln w="0">
            <a:noFill/>
          </a:ln>
        </p:spPr>
      </p:pic>
      <p:pic>
        <p:nvPicPr>
          <p:cNvPr id="95"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Picture 2" descr=""/>
          <p:cNvPicPr/>
          <p:nvPr/>
        </p:nvPicPr>
        <p:blipFill>
          <a:blip r:embed="rId1"/>
          <a:stretch/>
        </p:blipFill>
        <p:spPr>
          <a:xfrm>
            <a:off x="546480" y="298080"/>
            <a:ext cx="11121480" cy="6311160"/>
          </a:xfrm>
          <a:prstGeom prst="rect">
            <a:avLst/>
          </a:prstGeom>
          <a:ln w="0">
            <a:noFill/>
          </a:ln>
        </p:spPr>
      </p:pic>
      <p:pic>
        <p:nvPicPr>
          <p:cNvPr id="97"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Picture 2" descr=""/>
          <p:cNvPicPr/>
          <p:nvPr/>
        </p:nvPicPr>
        <p:blipFill>
          <a:blip r:embed="rId1"/>
          <a:stretch/>
        </p:blipFill>
        <p:spPr>
          <a:xfrm>
            <a:off x="427320" y="447120"/>
            <a:ext cx="10932840" cy="6032520"/>
          </a:xfrm>
          <a:prstGeom prst="rect">
            <a:avLst/>
          </a:prstGeom>
          <a:ln w="0">
            <a:noFill/>
          </a:ln>
        </p:spPr>
      </p:pic>
      <p:pic>
        <p:nvPicPr>
          <p:cNvPr id="99" name="Picture 3" descr=""/>
          <p:cNvPicPr/>
          <p:nvPr/>
        </p:nvPicPr>
        <p:blipFill>
          <a:blip r:embed="rId2"/>
          <a:stretch/>
        </p:blipFill>
        <p:spPr>
          <a:xfrm>
            <a:off x="0" y="0"/>
            <a:ext cx="695880" cy="763200"/>
          </a:xfrm>
          <a:prstGeom prst="rect">
            <a:avLst/>
          </a:prstGeom>
          <a:ln w="9525">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767</TotalTime>
  <Application>LibreOffice/7.3.7.2$Linux_X86_64 LibreOffice_project/30$Build-2</Application>
  <AppVersion>15.0000</AppVersion>
  <Words>787</Words>
  <Paragraphs>162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2021-06-27T14:13:13Z</dcterms:created>
  <dc:creator>Ranu Gupta</dc:creator>
  <dc:description/>
  <dc:language>en-IN</dc:language>
  <cp:lastModifiedBy/>
  <cp:lastPrinted>2021-12-20T06:55:48Z</cp:lastPrinted>
  <dcterms:modified xsi:type="dcterms:W3CDTF">2022-12-12T11:29:55Z</dcterms:modified>
  <cp:revision>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65</vt:i4>
  </property>
</Properties>
</file>